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256" r:id="rId2"/>
    <p:sldId id="261" r:id="rId3"/>
    <p:sldId id="264" r:id="rId4"/>
    <p:sldId id="265" r:id="rId5"/>
    <p:sldId id="266" r:id="rId6"/>
    <p:sldId id="267" r:id="rId7"/>
    <p:sldId id="270" r:id="rId8"/>
    <p:sldId id="284" r:id="rId9"/>
    <p:sldId id="269" r:id="rId10"/>
    <p:sldId id="268" r:id="rId11"/>
    <p:sldId id="271" r:id="rId12"/>
    <p:sldId id="273" r:id="rId13"/>
    <p:sldId id="272" r:id="rId14"/>
    <p:sldId id="274" r:id="rId15"/>
    <p:sldId id="276" r:id="rId16"/>
    <p:sldId id="278" r:id="rId17"/>
    <p:sldId id="277" r:id="rId18"/>
    <p:sldId id="283" r:id="rId19"/>
    <p:sldId id="291" r:id="rId20"/>
    <p:sldId id="257" r:id="rId21"/>
    <p:sldId id="292" r:id="rId22"/>
    <p:sldId id="293" r:id="rId23"/>
    <p:sldId id="294" r:id="rId24"/>
    <p:sldId id="285" r:id="rId25"/>
    <p:sldId id="258" r:id="rId26"/>
    <p:sldId id="259" r:id="rId27"/>
    <p:sldId id="260" r:id="rId28"/>
    <p:sldId id="286" r:id="rId29"/>
    <p:sldId id="287" r:id="rId30"/>
    <p:sldId id="28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43"/>
  </p:normalViewPr>
  <p:slideViewPr>
    <p:cSldViewPr snapToGrid="0" snapToObjects="1">
      <p:cViewPr varScale="1">
        <p:scale>
          <a:sx n="88" d="100"/>
          <a:sy n="88" d="100"/>
        </p:scale>
        <p:origin x="184"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F0BA81-BC17-704D-9287-7C43E7740441}" type="datetimeFigureOut">
              <a:rPr lang="en-US" smtClean="0"/>
              <a:t>3/23/21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7C59C-C450-CD4E-8730-5CE7C578FCA2}" type="slidenum">
              <a:rPr lang="en-US" smtClean="0"/>
              <a:t>‹#›</a:t>
            </a:fld>
            <a:endParaRPr lang="en-US"/>
          </a:p>
        </p:txBody>
      </p:sp>
    </p:spTree>
    <p:extLst>
      <p:ext uri="{BB962C8B-B14F-4D97-AF65-F5344CB8AC3E}">
        <p14:creationId xmlns:p14="http://schemas.microsoft.com/office/powerpoint/2010/main" val="254510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2864-3E0B-3C45-92F9-2E382D296E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6474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2864-3E0B-3C45-92F9-2E382D296E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8237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2864-3E0B-3C45-92F9-2E382D296E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119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2864-3E0B-3C45-92F9-2E382D296E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5678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0E0538-FC74-F047-9CB8-B623A9E1B5CD}"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3CE08-C64D-6E49-9314-6E08129907B7}" type="slidenum">
              <a:rPr lang="en-US" smtClean="0"/>
              <a:t>‹#›</a:t>
            </a:fld>
            <a:endParaRPr lang="en-US"/>
          </a:p>
        </p:txBody>
      </p:sp>
    </p:spTree>
    <p:extLst>
      <p:ext uri="{BB962C8B-B14F-4D97-AF65-F5344CB8AC3E}">
        <p14:creationId xmlns:p14="http://schemas.microsoft.com/office/powerpoint/2010/main" val="3072985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0E0538-FC74-F047-9CB8-B623A9E1B5CD}"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3CE08-C64D-6E49-9314-6E08129907B7}" type="slidenum">
              <a:rPr lang="en-US" smtClean="0"/>
              <a:t>‹#›</a:t>
            </a:fld>
            <a:endParaRPr lang="en-US"/>
          </a:p>
        </p:txBody>
      </p:sp>
    </p:spTree>
    <p:extLst>
      <p:ext uri="{BB962C8B-B14F-4D97-AF65-F5344CB8AC3E}">
        <p14:creationId xmlns:p14="http://schemas.microsoft.com/office/powerpoint/2010/main" val="3368602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0E0538-FC74-F047-9CB8-B623A9E1B5CD}"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3CE08-C64D-6E49-9314-6E08129907B7}" type="slidenum">
              <a:rPr lang="en-US" smtClean="0"/>
              <a:t>‹#›</a:t>
            </a:fld>
            <a:endParaRPr lang="en-US"/>
          </a:p>
        </p:txBody>
      </p:sp>
    </p:spTree>
    <p:extLst>
      <p:ext uri="{BB962C8B-B14F-4D97-AF65-F5344CB8AC3E}">
        <p14:creationId xmlns:p14="http://schemas.microsoft.com/office/powerpoint/2010/main" val="384038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0E0538-FC74-F047-9CB8-B623A9E1B5CD}"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3CE08-C64D-6E49-9314-6E08129907B7}" type="slidenum">
              <a:rPr lang="en-US" smtClean="0"/>
              <a:t>‹#›</a:t>
            </a:fld>
            <a:endParaRPr lang="en-US"/>
          </a:p>
        </p:txBody>
      </p:sp>
    </p:spTree>
    <p:extLst>
      <p:ext uri="{BB962C8B-B14F-4D97-AF65-F5344CB8AC3E}">
        <p14:creationId xmlns:p14="http://schemas.microsoft.com/office/powerpoint/2010/main" val="1087438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0E0538-FC74-F047-9CB8-B623A9E1B5CD}"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3CE08-C64D-6E49-9314-6E08129907B7}" type="slidenum">
              <a:rPr lang="en-US" smtClean="0"/>
              <a:t>‹#›</a:t>
            </a:fld>
            <a:endParaRPr lang="en-US"/>
          </a:p>
        </p:txBody>
      </p:sp>
    </p:spTree>
    <p:extLst>
      <p:ext uri="{BB962C8B-B14F-4D97-AF65-F5344CB8AC3E}">
        <p14:creationId xmlns:p14="http://schemas.microsoft.com/office/powerpoint/2010/main" val="3943405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0E0538-FC74-F047-9CB8-B623A9E1B5CD}"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3CE08-C64D-6E49-9314-6E08129907B7}" type="slidenum">
              <a:rPr lang="en-US" smtClean="0"/>
              <a:t>‹#›</a:t>
            </a:fld>
            <a:endParaRPr lang="en-US"/>
          </a:p>
        </p:txBody>
      </p:sp>
    </p:spTree>
    <p:extLst>
      <p:ext uri="{BB962C8B-B14F-4D97-AF65-F5344CB8AC3E}">
        <p14:creationId xmlns:p14="http://schemas.microsoft.com/office/powerpoint/2010/main" val="89820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0E0538-FC74-F047-9CB8-B623A9E1B5CD}" type="datetimeFigureOut">
              <a:rPr lang="en-US" smtClean="0"/>
              <a:t>3/23/21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43CE08-C64D-6E49-9314-6E08129907B7}" type="slidenum">
              <a:rPr lang="en-US" smtClean="0"/>
              <a:t>‹#›</a:t>
            </a:fld>
            <a:endParaRPr lang="en-US"/>
          </a:p>
        </p:txBody>
      </p:sp>
    </p:spTree>
    <p:extLst>
      <p:ext uri="{BB962C8B-B14F-4D97-AF65-F5344CB8AC3E}">
        <p14:creationId xmlns:p14="http://schemas.microsoft.com/office/powerpoint/2010/main" val="548821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0E0538-FC74-F047-9CB8-B623A9E1B5CD}" type="datetimeFigureOut">
              <a:rPr lang="en-US" smtClean="0"/>
              <a:t>3/23/21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43CE08-C64D-6E49-9314-6E08129907B7}" type="slidenum">
              <a:rPr lang="en-US" smtClean="0"/>
              <a:t>‹#›</a:t>
            </a:fld>
            <a:endParaRPr lang="en-US"/>
          </a:p>
        </p:txBody>
      </p:sp>
    </p:spTree>
    <p:extLst>
      <p:ext uri="{BB962C8B-B14F-4D97-AF65-F5344CB8AC3E}">
        <p14:creationId xmlns:p14="http://schemas.microsoft.com/office/powerpoint/2010/main" val="870103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E0538-FC74-F047-9CB8-B623A9E1B5CD}" type="datetimeFigureOut">
              <a:rPr lang="en-US" smtClean="0"/>
              <a:t>3/23/21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43CE08-C64D-6E49-9314-6E08129907B7}" type="slidenum">
              <a:rPr lang="en-US" smtClean="0"/>
              <a:t>‹#›</a:t>
            </a:fld>
            <a:endParaRPr lang="en-US"/>
          </a:p>
        </p:txBody>
      </p:sp>
    </p:spTree>
    <p:extLst>
      <p:ext uri="{BB962C8B-B14F-4D97-AF65-F5344CB8AC3E}">
        <p14:creationId xmlns:p14="http://schemas.microsoft.com/office/powerpoint/2010/main" val="153145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0E0538-FC74-F047-9CB8-B623A9E1B5CD}"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3CE08-C64D-6E49-9314-6E08129907B7}" type="slidenum">
              <a:rPr lang="en-US" smtClean="0"/>
              <a:t>‹#›</a:t>
            </a:fld>
            <a:endParaRPr lang="en-US"/>
          </a:p>
        </p:txBody>
      </p:sp>
    </p:spTree>
    <p:extLst>
      <p:ext uri="{BB962C8B-B14F-4D97-AF65-F5344CB8AC3E}">
        <p14:creationId xmlns:p14="http://schemas.microsoft.com/office/powerpoint/2010/main" val="3989567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0E0538-FC74-F047-9CB8-B623A9E1B5CD}" type="datetimeFigureOut">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3CE08-C64D-6E49-9314-6E08129907B7}" type="slidenum">
              <a:rPr lang="en-US" smtClean="0"/>
              <a:t>‹#›</a:t>
            </a:fld>
            <a:endParaRPr lang="en-US"/>
          </a:p>
        </p:txBody>
      </p:sp>
    </p:spTree>
    <p:extLst>
      <p:ext uri="{BB962C8B-B14F-4D97-AF65-F5344CB8AC3E}">
        <p14:creationId xmlns:p14="http://schemas.microsoft.com/office/powerpoint/2010/main" val="3693361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57200"/>
            <a:ext cx="10972800" cy="11430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E0538-FC74-F047-9CB8-B623A9E1B5CD}" type="datetimeFigureOut">
              <a:rPr lang="en-US" smtClean="0"/>
              <a:t>3/23/21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43CE08-C64D-6E49-9314-6E08129907B7}" type="slidenum">
              <a:rPr lang="en-US" smtClean="0"/>
              <a:t>‹#›</a:t>
            </a:fld>
            <a:endParaRPr lang="en-US"/>
          </a:p>
        </p:txBody>
      </p:sp>
    </p:spTree>
    <p:extLst>
      <p:ext uri="{BB962C8B-B14F-4D97-AF65-F5344CB8AC3E}">
        <p14:creationId xmlns:p14="http://schemas.microsoft.com/office/powerpoint/2010/main" val="67146461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ncbi.nlm.nih.gov/pmc/articles/PMC7371592/" TargetMode="External"/><Relationship Id="rId2" Type="http://schemas.openxmlformats.org/officeDocument/2006/relationships/hyperlink" Target="https://www.nature.com/articles/s41586-020-2798-3"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marketplace.org/2020/11/23/astrazeneca-vaccine-is-third-to-show-promising-data-in-unprecedented-hurry-up-rac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nature.com/articles/s41586-020-2798-3"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c.gov/coronavirus/2019-ncov/travelers/map-and-travel-notices.html" TargetMode="External"/><Relationship Id="rId2" Type="http://schemas.openxmlformats.org/officeDocument/2006/relationships/hyperlink" Target="https://travel.state.gov/content/travel/en/traveladvisories/ea/covid-19-information.html" TargetMode="External"/><Relationship Id="rId1" Type="http://schemas.openxmlformats.org/officeDocument/2006/relationships/slideLayout" Target="../slideLayouts/slideLayout2.xml"/><Relationship Id="rId5" Type="http://schemas.openxmlformats.org/officeDocument/2006/relationships/hyperlink" Target="https://www.cdc.gov/flu/season/faq-flu-season-2020-2021.htm#Administering-Flu-Vaccines-During-the-COVID-19-Pandemic" TargetMode="External"/><Relationship Id="rId4" Type="http://schemas.openxmlformats.org/officeDocument/2006/relationships/hyperlink" Target="https://www.cdc.gov/coronavirus/2019-ncov/travelers/testing-air-travel.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washingtonpost.com/health/2020/12/15/moderna-vaccine-found-safe-effectiv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washingtonpost.com/health/2020/12/15/moderna-vaccine-found-safe-effective/"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cbi.nlm.nih.gov/pmc/articles/PMC3597572/" TargetMode="External"/><Relationship Id="rId2" Type="http://schemas.openxmlformats.org/officeDocument/2006/relationships/hyperlink" Target="https://www.nature.com/articles/s41579-020-00462-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D004B-35A7-C14E-B4F0-D321173C5AD4}"/>
              </a:ext>
            </a:extLst>
          </p:cNvPr>
          <p:cNvSpPr>
            <a:spLocks noGrp="1"/>
          </p:cNvSpPr>
          <p:nvPr>
            <p:ph type="ctrTitle"/>
          </p:nvPr>
        </p:nvSpPr>
        <p:spPr>
          <a:xfrm>
            <a:off x="914400" y="831015"/>
            <a:ext cx="10363200" cy="1470025"/>
          </a:xfrm>
        </p:spPr>
        <p:txBody>
          <a:bodyPr>
            <a:normAutofit fontScale="90000"/>
          </a:bodyPr>
          <a:lstStyle/>
          <a:p>
            <a:r>
              <a:rPr lang="en-US" dirty="0"/>
              <a:t>COVID-19 Vaccines, Variants... Oh My!</a:t>
            </a:r>
          </a:p>
        </p:txBody>
      </p:sp>
      <p:sp>
        <p:nvSpPr>
          <p:cNvPr id="3" name="Subtitle 2">
            <a:extLst>
              <a:ext uri="{FF2B5EF4-FFF2-40B4-BE49-F238E27FC236}">
                <a16:creationId xmlns:a16="http://schemas.microsoft.com/office/drawing/2014/main" id="{128DC5E1-665F-2940-B413-CAFBED5B490F}"/>
              </a:ext>
            </a:extLst>
          </p:cNvPr>
          <p:cNvSpPr>
            <a:spLocks noGrp="1"/>
          </p:cNvSpPr>
          <p:nvPr>
            <p:ph type="subTitle" idx="1"/>
          </p:nvPr>
        </p:nvSpPr>
        <p:spPr>
          <a:xfrm>
            <a:off x="1582057" y="3176335"/>
            <a:ext cx="9013371" cy="2963208"/>
          </a:xfrm>
        </p:spPr>
        <p:txBody>
          <a:bodyPr>
            <a:normAutofit fontScale="92500" lnSpcReduction="20000"/>
          </a:bodyPr>
          <a:lstStyle/>
          <a:p>
            <a:pPr>
              <a:lnSpc>
                <a:spcPct val="120000"/>
              </a:lnSpc>
              <a:spcBef>
                <a:spcPts val="0"/>
              </a:spcBef>
            </a:pPr>
            <a:r>
              <a:rPr lang="en-US" dirty="0"/>
              <a:t>Elizabeth Prom-Wormley, MPH, PhD</a:t>
            </a:r>
          </a:p>
          <a:p>
            <a:pPr>
              <a:lnSpc>
                <a:spcPct val="120000"/>
              </a:lnSpc>
              <a:spcBef>
                <a:spcPts val="0"/>
              </a:spcBef>
            </a:pPr>
            <a:r>
              <a:rPr lang="en-US" dirty="0"/>
              <a:t>Assistant Professor</a:t>
            </a:r>
          </a:p>
          <a:p>
            <a:pPr>
              <a:lnSpc>
                <a:spcPct val="120000"/>
              </a:lnSpc>
              <a:spcBef>
                <a:spcPts val="0"/>
              </a:spcBef>
            </a:pPr>
            <a:r>
              <a:rPr lang="en-US" dirty="0"/>
              <a:t>Division of Epidemiology</a:t>
            </a:r>
          </a:p>
          <a:p>
            <a:pPr>
              <a:lnSpc>
                <a:spcPct val="120000"/>
              </a:lnSpc>
              <a:spcBef>
                <a:spcPts val="0"/>
              </a:spcBef>
            </a:pPr>
            <a:r>
              <a:rPr lang="en-US" dirty="0"/>
              <a:t>Department of Family Medicine and Population Health</a:t>
            </a:r>
          </a:p>
          <a:p>
            <a:pPr>
              <a:lnSpc>
                <a:spcPct val="120000"/>
              </a:lnSpc>
              <a:spcBef>
                <a:spcPts val="0"/>
              </a:spcBef>
            </a:pPr>
            <a:r>
              <a:rPr lang="en-US" dirty="0"/>
              <a:t>Virginia Commonwealth University</a:t>
            </a:r>
          </a:p>
          <a:p>
            <a:pPr>
              <a:lnSpc>
                <a:spcPct val="120000"/>
              </a:lnSpc>
              <a:spcBef>
                <a:spcPts val="0"/>
              </a:spcBef>
            </a:pPr>
            <a:endParaRPr lang="en-US" dirty="0"/>
          </a:p>
          <a:p>
            <a:pPr>
              <a:lnSpc>
                <a:spcPct val="120000"/>
              </a:lnSpc>
              <a:spcBef>
                <a:spcPts val="0"/>
              </a:spcBef>
            </a:pPr>
            <a:r>
              <a:rPr lang="en-US" dirty="0" err="1"/>
              <a:t>Elizabeth.Prom-Wormley@vcuhealth.org</a:t>
            </a:r>
            <a:endParaRPr lang="en-US" dirty="0"/>
          </a:p>
        </p:txBody>
      </p:sp>
    </p:spTree>
    <p:extLst>
      <p:ext uri="{BB962C8B-B14F-4D97-AF65-F5344CB8AC3E}">
        <p14:creationId xmlns:p14="http://schemas.microsoft.com/office/powerpoint/2010/main" val="269767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357B6-9F69-E649-96C1-E6675FA79763}"/>
              </a:ext>
            </a:extLst>
          </p:cNvPr>
          <p:cNvSpPr>
            <a:spLocks noGrp="1"/>
          </p:cNvSpPr>
          <p:nvPr>
            <p:ph type="title"/>
          </p:nvPr>
        </p:nvSpPr>
        <p:spPr>
          <a:xfrm>
            <a:off x="609600" y="160336"/>
            <a:ext cx="10972800" cy="1143000"/>
          </a:xfrm>
        </p:spPr>
        <p:txBody>
          <a:bodyPr>
            <a:normAutofit fontScale="90000"/>
          </a:bodyPr>
          <a:lstStyle/>
          <a:p>
            <a:r>
              <a:rPr lang="en-US" b="1" dirty="0"/>
              <a:t>Why have there been severe allergic reactions to the mRNA vaccines?</a:t>
            </a:r>
          </a:p>
        </p:txBody>
      </p:sp>
      <p:sp>
        <p:nvSpPr>
          <p:cNvPr id="3" name="Content Placeholder 2">
            <a:extLst>
              <a:ext uri="{FF2B5EF4-FFF2-40B4-BE49-F238E27FC236}">
                <a16:creationId xmlns:a16="http://schemas.microsoft.com/office/drawing/2014/main" id="{5DC347E1-024C-5242-912F-19B29EAC169B}"/>
              </a:ext>
            </a:extLst>
          </p:cNvPr>
          <p:cNvSpPr>
            <a:spLocks noGrp="1"/>
          </p:cNvSpPr>
          <p:nvPr>
            <p:ph idx="1"/>
          </p:nvPr>
        </p:nvSpPr>
        <p:spPr/>
        <p:txBody>
          <a:bodyPr anchor="t">
            <a:normAutofit fontScale="85000" lnSpcReduction="10000"/>
          </a:bodyPr>
          <a:lstStyle/>
          <a:p>
            <a:pPr>
              <a:lnSpc>
                <a:spcPct val="120000"/>
              </a:lnSpc>
            </a:pPr>
            <a:r>
              <a:rPr lang="en-US" dirty="0"/>
              <a:t>It is not exactly clear why people with severe allergies are experiencing anaphylactic reactions to the mRNA vaccines. Some think it may be due to the use of polyethylene glycol (PEG)</a:t>
            </a:r>
          </a:p>
          <a:p>
            <a:pPr>
              <a:lnSpc>
                <a:spcPct val="120000"/>
              </a:lnSpc>
            </a:pPr>
            <a:endParaRPr lang="en-US" dirty="0"/>
          </a:p>
          <a:p>
            <a:pPr>
              <a:lnSpc>
                <a:spcPct val="120000"/>
              </a:lnSpc>
            </a:pPr>
            <a:r>
              <a:rPr lang="en-US" dirty="0"/>
              <a:t>Generally, exposure to the vaccine causes an inappropriate activation of the immune system in people with very sensitive/reactive systems</a:t>
            </a:r>
          </a:p>
          <a:p>
            <a:pPr marL="0" indent="0">
              <a:lnSpc>
                <a:spcPct val="120000"/>
              </a:lnSpc>
              <a:buNone/>
            </a:pPr>
            <a:endParaRPr lang="en-US" dirty="0"/>
          </a:p>
          <a:p>
            <a:pPr>
              <a:lnSpc>
                <a:spcPct val="120000"/>
              </a:lnSpc>
            </a:pPr>
            <a:r>
              <a:rPr lang="en-US" dirty="0"/>
              <a:t>As more people take the vaccine and report severe adverse reactions, it will be easier to identify the exact cause</a:t>
            </a:r>
          </a:p>
          <a:p>
            <a:pPr marL="457200" lvl="1" indent="0">
              <a:lnSpc>
                <a:spcPct val="120000"/>
              </a:lnSpc>
              <a:buNone/>
            </a:pPr>
            <a:endParaRPr lang="en-US" dirty="0"/>
          </a:p>
          <a:p>
            <a:pPr lvl="1">
              <a:lnSpc>
                <a:spcPct val="120000"/>
              </a:lnSpc>
            </a:pPr>
            <a:endParaRPr lang="en-US" dirty="0"/>
          </a:p>
        </p:txBody>
      </p:sp>
      <p:sp>
        <p:nvSpPr>
          <p:cNvPr id="4" name="TextBox 3">
            <a:extLst>
              <a:ext uri="{FF2B5EF4-FFF2-40B4-BE49-F238E27FC236}">
                <a16:creationId xmlns:a16="http://schemas.microsoft.com/office/drawing/2014/main" id="{94853CE5-2915-3E4D-A83E-0D67019854C8}"/>
              </a:ext>
            </a:extLst>
          </p:cNvPr>
          <p:cNvSpPr txBox="1"/>
          <p:nvPr/>
        </p:nvSpPr>
        <p:spPr>
          <a:xfrm>
            <a:off x="1242645" y="5988734"/>
            <a:ext cx="696350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https://</a:t>
            </a:r>
            <a:r>
              <a:rPr kumimoji="0" lang="en-US" sz="1800" b="0" i="0" u="none" strike="noStrike" kern="1200" cap="none" spc="0" normalizeH="0" baseline="0" noProof="0" dirty="0" err="1">
                <a:ln>
                  <a:noFill/>
                </a:ln>
                <a:effectLst/>
                <a:uLnTx/>
                <a:uFillTx/>
                <a:latin typeface="Calibri" panose="020F0502020204030204"/>
                <a:ea typeface="+mn-ea"/>
                <a:cs typeface="+mn-cs"/>
              </a:rPr>
              <a:t>www.ncbi.nlm.nih.gov</a:t>
            </a:r>
            <a:r>
              <a:rPr kumimoji="0" lang="en-US" sz="1800" b="0" i="0" u="none" strike="noStrike" kern="1200" cap="none" spc="0" normalizeH="0" baseline="0" noProof="0" dirty="0">
                <a:ln>
                  <a:noFill/>
                </a:ln>
                <a:effectLst/>
                <a:uLnTx/>
                <a:uFillTx/>
                <a:latin typeface="Calibri" panose="020F0502020204030204"/>
                <a:ea typeface="+mn-ea"/>
                <a:cs typeface="+mn-cs"/>
              </a:rPr>
              <a:t>/</a:t>
            </a:r>
            <a:r>
              <a:rPr kumimoji="0" lang="en-US" sz="1800" b="0" i="0" u="none" strike="noStrike" kern="1200" cap="none" spc="0" normalizeH="0" baseline="0" noProof="0" dirty="0" err="1">
                <a:ln>
                  <a:noFill/>
                </a:ln>
                <a:effectLst/>
                <a:uLnTx/>
                <a:uFillTx/>
                <a:latin typeface="Calibri" panose="020F0502020204030204"/>
                <a:ea typeface="+mn-ea"/>
                <a:cs typeface="+mn-cs"/>
              </a:rPr>
              <a:t>pmc</a:t>
            </a:r>
            <a:r>
              <a:rPr kumimoji="0" lang="en-US" sz="1800" b="0" i="0" u="none" strike="noStrike" kern="1200" cap="none" spc="0" normalizeH="0" baseline="0" noProof="0" dirty="0">
                <a:ln>
                  <a:noFill/>
                </a:ln>
                <a:effectLst/>
                <a:uLnTx/>
                <a:uFillTx/>
                <a:latin typeface="Calibri" panose="020F0502020204030204"/>
                <a:ea typeface="+mn-ea"/>
                <a:cs typeface="+mn-cs"/>
              </a:rPr>
              <a:t>/articles/PMC3597572/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https://</a:t>
            </a:r>
            <a:r>
              <a:rPr kumimoji="0" lang="en-US" sz="1800" b="0" i="0" u="none" strike="noStrike" kern="1200" cap="none" spc="0" normalizeH="0" baseline="0" noProof="0" dirty="0" err="1">
                <a:ln>
                  <a:noFill/>
                </a:ln>
                <a:effectLst/>
                <a:uLnTx/>
                <a:uFillTx/>
                <a:latin typeface="Calibri" panose="020F0502020204030204"/>
                <a:ea typeface="+mn-ea"/>
                <a:cs typeface="+mn-cs"/>
              </a:rPr>
              <a:t>www.nature.com</a:t>
            </a:r>
            <a:r>
              <a:rPr kumimoji="0" lang="en-US" sz="1800" b="0" i="0" u="none" strike="noStrike" kern="1200" cap="none" spc="0" normalizeH="0" baseline="0" noProof="0" dirty="0">
                <a:ln>
                  <a:noFill/>
                </a:ln>
                <a:effectLst/>
                <a:uLnTx/>
                <a:uFillTx/>
                <a:latin typeface="Calibri" panose="020F0502020204030204"/>
                <a:ea typeface="+mn-ea"/>
                <a:cs typeface="+mn-cs"/>
              </a:rPr>
              <a:t>/articles/s41579-020-00462-y</a:t>
            </a:r>
          </a:p>
        </p:txBody>
      </p:sp>
    </p:spTree>
    <p:extLst>
      <p:ext uri="{BB962C8B-B14F-4D97-AF65-F5344CB8AC3E}">
        <p14:creationId xmlns:p14="http://schemas.microsoft.com/office/powerpoint/2010/main" val="1178506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65966-17CA-D442-9F61-CAF5101D605C}"/>
              </a:ext>
            </a:extLst>
          </p:cNvPr>
          <p:cNvSpPr>
            <a:spLocks noGrp="1"/>
          </p:cNvSpPr>
          <p:nvPr>
            <p:ph type="title"/>
          </p:nvPr>
        </p:nvSpPr>
        <p:spPr/>
        <p:txBody>
          <a:bodyPr>
            <a:normAutofit fontScale="90000"/>
          </a:bodyPr>
          <a:lstStyle/>
          <a:p>
            <a:r>
              <a:rPr lang="en-US" dirty="0"/>
              <a:t>How Many mRNA Vaccines are Currently Available in the United States?</a:t>
            </a:r>
          </a:p>
        </p:txBody>
      </p:sp>
      <p:sp>
        <p:nvSpPr>
          <p:cNvPr id="3" name="Content Placeholder 2">
            <a:extLst>
              <a:ext uri="{FF2B5EF4-FFF2-40B4-BE49-F238E27FC236}">
                <a16:creationId xmlns:a16="http://schemas.microsoft.com/office/drawing/2014/main" id="{AC38FD7F-C20E-A441-A559-A7817A61B928}"/>
              </a:ext>
            </a:extLst>
          </p:cNvPr>
          <p:cNvSpPr>
            <a:spLocks noGrp="1"/>
          </p:cNvSpPr>
          <p:nvPr>
            <p:ph idx="1"/>
          </p:nvPr>
        </p:nvSpPr>
        <p:spPr>
          <a:xfrm>
            <a:off x="609600" y="1874837"/>
            <a:ext cx="10972800" cy="4525963"/>
          </a:xfrm>
        </p:spPr>
        <p:txBody>
          <a:bodyPr anchor="t">
            <a:normAutofit/>
          </a:bodyPr>
          <a:lstStyle/>
          <a:p>
            <a:pPr>
              <a:lnSpc>
                <a:spcPct val="110000"/>
              </a:lnSpc>
            </a:pPr>
            <a:r>
              <a:rPr lang="en-US" dirty="0"/>
              <a:t>Three</a:t>
            </a:r>
          </a:p>
          <a:p>
            <a:pPr>
              <a:lnSpc>
                <a:spcPct val="110000"/>
              </a:lnSpc>
            </a:pPr>
            <a:endParaRPr lang="en-US" dirty="0"/>
          </a:p>
          <a:p>
            <a:pPr>
              <a:lnSpc>
                <a:spcPct val="110000"/>
              </a:lnSpc>
            </a:pPr>
            <a:r>
              <a:rPr lang="en-US" dirty="0"/>
              <a:t>As of 8am, March 23, 2021 vaccines from Pfizer, </a:t>
            </a:r>
            <a:r>
              <a:rPr lang="en-US" dirty="0" err="1"/>
              <a:t>Moderna</a:t>
            </a:r>
            <a:r>
              <a:rPr lang="en-US" dirty="0"/>
              <a:t>, and Johnson and Johnson are approved for distribution in the United States an Emergency Use Agreement</a:t>
            </a:r>
          </a:p>
          <a:p>
            <a:pPr>
              <a:lnSpc>
                <a:spcPct val="110000"/>
              </a:lnSpc>
            </a:pPr>
            <a:endParaRPr lang="en-US" dirty="0"/>
          </a:p>
          <a:p>
            <a:pPr>
              <a:lnSpc>
                <a:spcPct val="110000"/>
              </a:lnSpc>
            </a:pPr>
            <a:r>
              <a:rPr lang="en-US" dirty="0"/>
              <a:t>Astra Zeneca is submitting data now for approval</a:t>
            </a:r>
          </a:p>
          <a:p>
            <a:pPr>
              <a:lnSpc>
                <a:spcPct val="110000"/>
              </a:lnSpc>
            </a:pPr>
            <a:endParaRPr lang="en-US" dirty="0"/>
          </a:p>
          <a:p>
            <a:pPr>
              <a:lnSpc>
                <a:spcPct val="110000"/>
              </a:lnSpc>
            </a:pPr>
            <a:endParaRPr lang="en-US" dirty="0"/>
          </a:p>
        </p:txBody>
      </p:sp>
    </p:spTree>
    <p:extLst>
      <p:ext uri="{BB962C8B-B14F-4D97-AF65-F5344CB8AC3E}">
        <p14:creationId xmlns:p14="http://schemas.microsoft.com/office/powerpoint/2010/main" val="3916576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91ACC4-F40C-4647-ABEC-1945A0B4FD62}"/>
              </a:ext>
            </a:extLst>
          </p:cNvPr>
          <p:cNvSpPr>
            <a:spLocks noGrp="1"/>
          </p:cNvSpPr>
          <p:nvPr>
            <p:ph type="title"/>
          </p:nvPr>
        </p:nvSpPr>
        <p:spPr/>
        <p:txBody>
          <a:bodyPr>
            <a:normAutofit fontScale="90000"/>
          </a:bodyPr>
          <a:lstStyle/>
          <a:p>
            <a:r>
              <a:rPr lang="en-US" b="1" dirty="0"/>
              <a:t>Topic Area: The mRNA vaccines were produced so quickly. Can they be trusted?</a:t>
            </a:r>
          </a:p>
        </p:txBody>
      </p:sp>
      <p:sp>
        <p:nvSpPr>
          <p:cNvPr id="5" name="Subtitle 4">
            <a:extLst>
              <a:ext uri="{FF2B5EF4-FFF2-40B4-BE49-F238E27FC236}">
                <a16:creationId xmlns:a16="http://schemas.microsoft.com/office/drawing/2014/main" id="{17810469-0F1C-D346-89BB-EC7DA5689C0C}"/>
              </a:ext>
            </a:extLst>
          </p:cNvPr>
          <p:cNvSpPr>
            <a:spLocks noGrp="1"/>
          </p:cNvSpPr>
          <p:nvPr>
            <p:ph idx="1"/>
          </p:nvPr>
        </p:nvSpPr>
        <p:spPr/>
        <p:txBody>
          <a:bodyPr/>
          <a:lstStyle/>
          <a:p>
            <a:r>
              <a:rPr lang="en-US" dirty="0"/>
              <a:t>Why should I trust this one after an extremely short development period? </a:t>
            </a:r>
          </a:p>
          <a:p>
            <a:r>
              <a:rPr lang="en-US" dirty="0"/>
              <a:t>How effective is a vaccine synthesized in such a short timeframe?</a:t>
            </a:r>
          </a:p>
        </p:txBody>
      </p:sp>
    </p:spTree>
    <p:extLst>
      <p:ext uri="{BB962C8B-B14F-4D97-AF65-F5344CB8AC3E}">
        <p14:creationId xmlns:p14="http://schemas.microsoft.com/office/powerpoint/2010/main" val="1965601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649F2-FDF4-D046-B8C5-CDF9B6010DCD}"/>
              </a:ext>
            </a:extLst>
          </p:cNvPr>
          <p:cNvSpPr>
            <a:spLocks noGrp="1"/>
          </p:cNvSpPr>
          <p:nvPr>
            <p:ph type="title"/>
          </p:nvPr>
        </p:nvSpPr>
        <p:spPr/>
        <p:txBody>
          <a:bodyPr>
            <a:normAutofit fontScale="90000"/>
          </a:bodyPr>
          <a:lstStyle/>
          <a:p>
            <a:r>
              <a:rPr lang="en-US" b="1" dirty="0"/>
              <a:t>The mRNA vaccines were produced so quickly. Can they be trusted?</a:t>
            </a:r>
          </a:p>
        </p:txBody>
      </p:sp>
      <p:sp>
        <p:nvSpPr>
          <p:cNvPr id="3" name="Content Placeholder 2">
            <a:extLst>
              <a:ext uri="{FF2B5EF4-FFF2-40B4-BE49-F238E27FC236}">
                <a16:creationId xmlns:a16="http://schemas.microsoft.com/office/drawing/2014/main" id="{7ADB5208-5EA9-1647-B5AF-A2BADDCA654C}"/>
              </a:ext>
            </a:extLst>
          </p:cNvPr>
          <p:cNvSpPr>
            <a:spLocks noGrp="1"/>
          </p:cNvSpPr>
          <p:nvPr>
            <p:ph idx="1"/>
          </p:nvPr>
        </p:nvSpPr>
        <p:spPr/>
        <p:txBody>
          <a:bodyPr>
            <a:normAutofit fontScale="85000" lnSpcReduction="10000"/>
          </a:bodyPr>
          <a:lstStyle/>
          <a:p>
            <a:r>
              <a:rPr lang="en-US" dirty="0"/>
              <a:t>People get frustrated with scientists because we prefer not to oversell. We tend not to answer with a definitive ”YES” or “NO” unless there is substantial evidence to support our conclusion. </a:t>
            </a:r>
          </a:p>
          <a:p>
            <a:r>
              <a:rPr lang="en-US" dirty="0"/>
              <a:t>This is one of those times</a:t>
            </a:r>
          </a:p>
          <a:p>
            <a:r>
              <a:rPr lang="en-US" dirty="0"/>
              <a:t>The short is answer is STRONG lean to YES, the vaccine can be trusted.</a:t>
            </a:r>
          </a:p>
          <a:p>
            <a:r>
              <a:rPr lang="en-US" dirty="0"/>
              <a:t> First, let’s dig into the idea that the mRNA vaccines were produced quickly.</a:t>
            </a:r>
          </a:p>
        </p:txBody>
      </p:sp>
      <p:sp>
        <p:nvSpPr>
          <p:cNvPr id="4" name="TextBox 3">
            <a:extLst>
              <a:ext uri="{FF2B5EF4-FFF2-40B4-BE49-F238E27FC236}">
                <a16:creationId xmlns:a16="http://schemas.microsoft.com/office/drawing/2014/main" id="{A6620C80-CE64-A942-B15A-818A31958DFA}"/>
              </a:ext>
            </a:extLst>
          </p:cNvPr>
          <p:cNvSpPr txBox="1"/>
          <p:nvPr/>
        </p:nvSpPr>
        <p:spPr>
          <a:xfrm>
            <a:off x="1556377" y="6216134"/>
            <a:ext cx="722141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https://</a:t>
            </a:r>
            <a:r>
              <a:rPr kumimoji="0" lang="en-US" sz="1800" b="0" i="0" u="none" strike="noStrike" kern="1200" cap="none" spc="0" normalizeH="0" baseline="0" noProof="0" dirty="0" err="1">
                <a:ln>
                  <a:noFill/>
                </a:ln>
                <a:effectLst/>
                <a:uLnTx/>
                <a:uFillTx/>
                <a:latin typeface="Calibri" panose="020F0502020204030204"/>
                <a:ea typeface="+mn-ea"/>
                <a:cs typeface="+mn-cs"/>
              </a:rPr>
              <a:t>www.nature.com</a:t>
            </a:r>
            <a:r>
              <a:rPr kumimoji="0" lang="en-US" sz="1800" b="0" i="0" u="none" strike="noStrike" kern="1200" cap="none" spc="0" normalizeH="0" baseline="0" noProof="0" dirty="0">
                <a:ln>
                  <a:noFill/>
                </a:ln>
                <a:effectLst/>
                <a:uLnTx/>
                <a:uFillTx/>
                <a:latin typeface="Calibri" panose="020F0502020204030204"/>
                <a:ea typeface="+mn-ea"/>
                <a:cs typeface="+mn-cs"/>
              </a:rPr>
              <a:t>/articles/s41586-020-2798-3</a:t>
            </a:r>
          </a:p>
        </p:txBody>
      </p:sp>
    </p:spTree>
    <p:extLst>
      <p:ext uri="{BB962C8B-B14F-4D97-AF65-F5344CB8AC3E}">
        <p14:creationId xmlns:p14="http://schemas.microsoft.com/office/powerpoint/2010/main" val="96497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649F2-FDF4-D046-B8C5-CDF9B6010DCD}"/>
              </a:ext>
            </a:extLst>
          </p:cNvPr>
          <p:cNvSpPr>
            <a:spLocks noGrp="1"/>
          </p:cNvSpPr>
          <p:nvPr>
            <p:ph type="title"/>
          </p:nvPr>
        </p:nvSpPr>
        <p:spPr>
          <a:xfrm>
            <a:off x="145143" y="83771"/>
            <a:ext cx="11894457" cy="1325563"/>
          </a:xfrm>
        </p:spPr>
        <p:txBody>
          <a:bodyPr>
            <a:normAutofit fontScale="90000"/>
          </a:bodyPr>
          <a:lstStyle/>
          <a:p>
            <a:r>
              <a:rPr lang="en-US" b="1" dirty="0"/>
              <a:t>The mRNA vaccines were produced so quickly. Can they be trusted?</a:t>
            </a:r>
          </a:p>
        </p:txBody>
      </p:sp>
      <p:sp>
        <p:nvSpPr>
          <p:cNvPr id="3" name="Content Placeholder 2">
            <a:extLst>
              <a:ext uri="{FF2B5EF4-FFF2-40B4-BE49-F238E27FC236}">
                <a16:creationId xmlns:a16="http://schemas.microsoft.com/office/drawing/2014/main" id="{7ADB5208-5EA9-1647-B5AF-A2BADDCA654C}"/>
              </a:ext>
            </a:extLst>
          </p:cNvPr>
          <p:cNvSpPr>
            <a:spLocks noGrp="1"/>
          </p:cNvSpPr>
          <p:nvPr>
            <p:ph idx="1"/>
          </p:nvPr>
        </p:nvSpPr>
        <p:spPr>
          <a:xfrm>
            <a:off x="433754" y="1525543"/>
            <a:ext cx="11605846" cy="4351338"/>
          </a:xfrm>
        </p:spPr>
        <p:txBody>
          <a:bodyPr anchor="t">
            <a:normAutofit fontScale="77500" lnSpcReduction="20000"/>
          </a:bodyPr>
          <a:lstStyle/>
          <a:p>
            <a:pPr>
              <a:lnSpc>
                <a:spcPct val="120000"/>
              </a:lnSpc>
              <a:spcBef>
                <a:spcPts val="0"/>
              </a:spcBef>
            </a:pPr>
            <a:r>
              <a:rPr lang="en-US" dirty="0"/>
              <a:t>”Quickly” is relative. There was a lot of background work leading to this</a:t>
            </a:r>
          </a:p>
          <a:p>
            <a:pPr lvl="1">
              <a:lnSpc>
                <a:spcPct val="120000"/>
              </a:lnSpc>
              <a:spcBef>
                <a:spcPts val="0"/>
              </a:spcBef>
            </a:pPr>
            <a:r>
              <a:rPr lang="en-US" dirty="0"/>
              <a:t>Development of mRNA vaccine technology actually began in 1989</a:t>
            </a:r>
          </a:p>
          <a:p>
            <a:pPr lvl="1">
              <a:lnSpc>
                <a:spcPct val="120000"/>
              </a:lnSpc>
              <a:spcBef>
                <a:spcPts val="0"/>
              </a:spcBef>
            </a:pPr>
            <a:r>
              <a:rPr lang="en-US" dirty="0"/>
              <a:t>Genetic sequencing began in earnest in 1997 </a:t>
            </a:r>
          </a:p>
          <a:p>
            <a:pPr lvl="1">
              <a:lnSpc>
                <a:spcPct val="120000"/>
              </a:lnSpc>
              <a:spcBef>
                <a:spcPts val="0"/>
              </a:spcBef>
            </a:pPr>
            <a:r>
              <a:rPr lang="en-US" dirty="0"/>
              <a:t>Rapid genetic sequencing was becoming a reality around 2007</a:t>
            </a:r>
          </a:p>
          <a:p>
            <a:pPr lvl="1">
              <a:lnSpc>
                <a:spcPct val="120000"/>
              </a:lnSpc>
              <a:spcBef>
                <a:spcPts val="0"/>
              </a:spcBef>
            </a:pPr>
            <a:r>
              <a:rPr lang="en-US" dirty="0"/>
              <a:t>Recent SARS and MERS outbreaks in the Middle East and Asia produced samples that could be sequenced and studied</a:t>
            </a:r>
          </a:p>
          <a:p>
            <a:pPr lvl="1">
              <a:lnSpc>
                <a:spcPct val="120000"/>
              </a:lnSpc>
              <a:spcBef>
                <a:spcPts val="0"/>
              </a:spcBef>
            </a:pPr>
            <a:endParaRPr lang="en-US" dirty="0"/>
          </a:p>
          <a:p>
            <a:pPr>
              <a:lnSpc>
                <a:spcPct val="120000"/>
              </a:lnSpc>
              <a:spcBef>
                <a:spcPts val="0"/>
              </a:spcBef>
            </a:pPr>
            <a:r>
              <a:rPr lang="en-US" dirty="0"/>
              <a:t>An international consortium of researchers received a sequence from a Wuhan case on January 11, 2020.  Thank you Zhang lab for your courage.</a:t>
            </a:r>
          </a:p>
          <a:p>
            <a:pPr lvl="1">
              <a:lnSpc>
                <a:spcPct val="120000"/>
              </a:lnSpc>
              <a:spcBef>
                <a:spcPts val="0"/>
              </a:spcBef>
            </a:pPr>
            <a:r>
              <a:rPr lang="en-US" dirty="0"/>
              <a:t>In 24 hours, they confirmed that the majority of the sequence was related to previously sequenced SARS</a:t>
            </a:r>
          </a:p>
          <a:p>
            <a:pPr lvl="1">
              <a:lnSpc>
                <a:spcPct val="120000"/>
              </a:lnSpc>
              <a:spcBef>
                <a:spcPts val="0"/>
              </a:spcBef>
            </a:pPr>
            <a:r>
              <a:rPr lang="en-US" dirty="0"/>
              <a:t>Two days later, the first SARS-CoV-2 vaccine sequence was designed</a:t>
            </a:r>
          </a:p>
        </p:txBody>
      </p:sp>
      <p:sp>
        <p:nvSpPr>
          <p:cNvPr id="4" name="TextBox 3">
            <a:extLst>
              <a:ext uri="{FF2B5EF4-FFF2-40B4-BE49-F238E27FC236}">
                <a16:creationId xmlns:a16="http://schemas.microsoft.com/office/drawing/2014/main" id="{A6620C80-CE64-A942-B15A-818A31958DFA}"/>
              </a:ext>
            </a:extLst>
          </p:cNvPr>
          <p:cNvSpPr txBox="1"/>
          <p:nvPr/>
        </p:nvSpPr>
        <p:spPr>
          <a:xfrm>
            <a:off x="1570892" y="5770351"/>
            <a:ext cx="722141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https://zeynep.substack.com/p/the-pandemic-heroes-who-gave-us-the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https://www.nature.com/articles/s41586-020-2798-3</a:t>
            </a:r>
            <a:endParaRPr kumimoji="0" lang="en-US" sz="1800" b="0" i="0" u="none"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https://www.ncbi.nlm.nih.gov/pmc/articles/PMC7371592/</a:t>
            </a:r>
            <a:endParaRPr kumimoji="0" lang="en-US" sz="1800" b="0" i="0" u="none"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3648843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16C51-8937-A945-ABC1-FECD30F033A1}"/>
              </a:ext>
            </a:extLst>
          </p:cNvPr>
          <p:cNvSpPr>
            <a:spLocks noGrp="1"/>
          </p:cNvSpPr>
          <p:nvPr>
            <p:ph type="title"/>
          </p:nvPr>
        </p:nvSpPr>
        <p:spPr/>
        <p:txBody>
          <a:bodyPr>
            <a:normAutofit fontScale="90000"/>
          </a:bodyPr>
          <a:lstStyle/>
          <a:p>
            <a:r>
              <a:rPr lang="en-US" b="1" dirty="0"/>
              <a:t>The mRNA vaccines were produced so quickly. Can they be trusted?</a:t>
            </a:r>
          </a:p>
        </p:txBody>
      </p:sp>
      <p:sp>
        <p:nvSpPr>
          <p:cNvPr id="3" name="Content Placeholder 2">
            <a:extLst>
              <a:ext uri="{FF2B5EF4-FFF2-40B4-BE49-F238E27FC236}">
                <a16:creationId xmlns:a16="http://schemas.microsoft.com/office/drawing/2014/main" id="{287AFFB3-1C17-F64D-BD5C-06BCBFF12494}"/>
              </a:ext>
            </a:extLst>
          </p:cNvPr>
          <p:cNvSpPr>
            <a:spLocks noGrp="1"/>
          </p:cNvSpPr>
          <p:nvPr>
            <p:ph idx="1"/>
          </p:nvPr>
        </p:nvSpPr>
        <p:spPr/>
        <p:txBody>
          <a:bodyPr>
            <a:normAutofit fontScale="55000" lnSpcReduction="20000"/>
          </a:bodyPr>
          <a:lstStyle/>
          <a:p>
            <a:r>
              <a:rPr lang="en-US" dirty="0"/>
              <a:t>Because researchers already had the genetic sequence of SARS from previous outbreaks, they only had to identify locations with major differences between already available sequences and SARS-CoV-2</a:t>
            </a:r>
          </a:p>
          <a:p>
            <a:endParaRPr lang="en-US" dirty="0"/>
          </a:p>
          <a:p>
            <a:r>
              <a:rPr lang="en-US" dirty="0"/>
              <a:t>Researchers had already spent over 30 years working on how to deliver mRNA into the body safely and had identified areas of risk as well as issues with preserving the mRNA itself prior to vaccine administration</a:t>
            </a:r>
          </a:p>
          <a:p>
            <a:endParaRPr lang="en-US" dirty="0"/>
          </a:p>
          <a:p>
            <a:r>
              <a:rPr lang="en-US" dirty="0"/>
              <a:t>Researchers had already been testing safety of mRNA vaccines in animal studies, so a quick pivot to study SARS-CoV-2 was not at all difficult or time consuming because the pipeline was already in place.  Therefore, these mRNA isn’t really all that “quick”. </a:t>
            </a:r>
          </a:p>
        </p:txBody>
      </p:sp>
      <p:sp>
        <p:nvSpPr>
          <p:cNvPr id="4" name="TextBox 3">
            <a:extLst>
              <a:ext uri="{FF2B5EF4-FFF2-40B4-BE49-F238E27FC236}">
                <a16:creationId xmlns:a16="http://schemas.microsoft.com/office/drawing/2014/main" id="{5DBF1716-3A56-3E44-830A-8FA90BA009CB}"/>
              </a:ext>
            </a:extLst>
          </p:cNvPr>
          <p:cNvSpPr txBox="1"/>
          <p:nvPr/>
        </p:nvSpPr>
        <p:spPr>
          <a:xfrm>
            <a:off x="1582615" y="6176963"/>
            <a:ext cx="60608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https://</a:t>
            </a:r>
            <a:r>
              <a:rPr kumimoji="0" lang="en-US" sz="1800" b="0" i="0" u="none" strike="noStrike" kern="1200" cap="none" spc="0" normalizeH="0" baseline="0" noProof="0" dirty="0" err="1">
                <a:ln>
                  <a:noFill/>
                </a:ln>
                <a:effectLst/>
                <a:uLnTx/>
                <a:uFillTx/>
                <a:latin typeface="Calibri" panose="020F0502020204030204"/>
                <a:ea typeface="+mn-ea"/>
                <a:cs typeface="+mn-cs"/>
              </a:rPr>
              <a:t>www.nature.com</a:t>
            </a:r>
            <a:r>
              <a:rPr kumimoji="0" lang="en-US" sz="1800" b="0" i="0" u="none" strike="noStrike" kern="1200" cap="none" spc="0" normalizeH="0" baseline="0" noProof="0" dirty="0">
                <a:ln>
                  <a:noFill/>
                </a:ln>
                <a:effectLst/>
                <a:uLnTx/>
                <a:uFillTx/>
                <a:latin typeface="Calibri" panose="020F0502020204030204"/>
                <a:ea typeface="+mn-ea"/>
                <a:cs typeface="+mn-cs"/>
              </a:rPr>
              <a:t>/articles/d41586-020-02926-w</a:t>
            </a:r>
          </a:p>
        </p:txBody>
      </p:sp>
    </p:spTree>
    <p:extLst>
      <p:ext uri="{BB962C8B-B14F-4D97-AF65-F5344CB8AC3E}">
        <p14:creationId xmlns:p14="http://schemas.microsoft.com/office/powerpoint/2010/main" val="197544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16C51-8937-A945-ABC1-FECD30F033A1}"/>
              </a:ext>
            </a:extLst>
          </p:cNvPr>
          <p:cNvSpPr>
            <a:spLocks noGrp="1"/>
          </p:cNvSpPr>
          <p:nvPr>
            <p:ph type="title"/>
          </p:nvPr>
        </p:nvSpPr>
        <p:spPr>
          <a:xfrm>
            <a:off x="838198" y="144991"/>
            <a:ext cx="10515600" cy="1325563"/>
          </a:xfrm>
        </p:spPr>
        <p:txBody>
          <a:bodyPr>
            <a:normAutofit fontScale="90000"/>
          </a:bodyPr>
          <a:lstStyle/>
          <a:p>
            <a:r>
              <a:rPr lang="en-US" dirty="0"/>
              <a:t>The mRNA vaccines were produced so quickly. Can they be trusted?</a:t>
            </a:r>
          </a:p>
        </p:txBody>
      </p:sp>
      <p:sp>
        <p:nvSpPr>
          <p:cNvPr id="3" name="Content Placeholder 2">
            <a:extLst>
              <a:ext uri="{FF2B5EF4-FFF2-40B4-BE49-F238E27FC236}">
                <a16:creationId xmlns:a16="http://schemas.microsoft.com/office/drawing/2014/main" id="{287AFFB3-1C17-F64D-BD5C-06BCBFF12494}"/>
              </a:ext>
            </a:extLst>
          </p:cNvPr>
          <p:cNvSpPr>
            <a:spLocks noGrp="1"/>
          </p:cNvSpPr>
          <p:nvPr>
            <p:ph idx="1"/>
          </p:nvPr>
        </p:nvSpPr>
        <p:spPr>
          <a:xfrm>
            <a:off x="400050" y="1470554"/>
            <a:ext cx="11349990" cy="4351338"/>
          </a:xfrm>
        </p:spPr>
        <p:txBody>
          <a:bodyPr anchor="t">
            <a:normAutofit/>
          </a:bodyPr>
          <a:lstStyle/>
          <a:p>
            <a:pPr>
              <a:lnSpc>
                <a:spcPct val="100000"/>
              </a:lnSpc>
            </a:pPr>
            <a:r>
              <a:rPr lang="en-US" sz="2800" dirty="0"/>
              <a:t>It is very understandable how this feels like science fiction compared to prior vaccines which could take almost 17 years to develop </a:t>
            </a:r>
          </a:p>
          <a:p>
            <a:pPr>
              <a:lnSpc>
                <a:spcPct val="100000"/>
              </a:lnSpc>
            </a:pPr>
            <a:r>
              <a:rPr lang="en-US" sz="2800" dirty="0"/>
              <a:t>The key to the speed here is the use of genetic information</a:t>
            </a:r>
          </a:p>
          <a:p>
            <a:pPr>
              <a:lnSpc>
                <a:spcPct val="100000"/>
              </a:lnSpc>
            </a:pPr>
            <a:endParaRPr lang="en-US" sz="2800" dirty="0"/>
          </a:p>
          <a:p>
            <a:pPr>
              <a:lnSpc>
                <a:spcPct val="100000"/>
              </a:lnSpc>
            </a:pPr>
            <a:endParaRPr lang="en-US" sz="2800" dirty="0"/>
          </a:p>
          <a:p>
            <a:pPr>
              <a:lnSpc>
                <a:spcPct val="100000"/>
              </a:lnSpc>
            </a:pPr>
            <a:endParaRPr lang="en-US" sz="2800" dirty="0"/>
          </a:p>
          <a:p>
            <a:pPr>
              <a:lnSpc>
                <a:spcPct val="100000"/>
              </a:lnSpc>
            </a:pPr>
            <a:endParaRPr lang="en-US" sz="2800" dirty="0"/>
          </a:p>
          <a:p>
            <a:pPr>
              <a:lnSpc>
                <a:spcPct val="100000"/>
              </a:lnSpc>
            </a:pPr>
            <a:endParaRPr lang="en-US" sz="2800" dirty="0"/>
          </a:p>
          <a:p>
            <a:pPr>
              <a:lnSpc>
                <a:spcPct val="100000"/>
              </a:lnSpc>
            </a:pPr>
            <a:endParaRPr lang="en-US" sz="2800" dirty="0"/>
          </a:p>
        </p:txBody>
      </p:sp>
      <p:sp>
        <p:nvSpPr>
          <p:cNvPr id="4" name="TextBox 3">
            <a:extLst>
              <a:ext uri="{FF2B5EF4-FFF2-40B4-BE49-F238E27FC236}">
                <a16:creationId xmlns:a16="http://schemas.microsoft.com/office/drawing/2014/main" id="{3E756640-5AFA-C940-9FE9-36420415CBE4}"/>
              </a:ext>
            </a:extLst>
          </p:cNvPr>
          <p:cNvSpPr txBox="1"/>
          <p:nvPr/>
        </p:nvSpPr>
        <p:spPr>
          <a:xfrm>
            <a:off x="181703" y="5934670"/>
            <a:ext cx="1182858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https://www.marketplace.org/2020/11/23/astrazeneca-vaccine-is-third-to-show-promising-data-in-unprecedented-hurry-up-race/</a:t>
            </a:r>
            <a:endParaRPr kumimoji="0" lang="en-US" sz="1800" b="0" i="0" u="none"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https://www.nature.com/articles/s41586-020-2798-3</a:t>
            </a:r>
            <a:endParaRPr kumimoji="0" lang="en-US" sz="1800" b="0" i="0" u="none" strike="noStrike" kern="1200" cap="none" spc="0" normalizeH="0" baseline="0" noProof="0" dirty="0">
              <a:ln>
                <a:noFill/>
              </a:ln>
              <a:effectLst/>
              <a:uLnTx/>
              <a:uFillTx/>
              <a:latin typeface="Calibri" panose="020F0502020204030204"/>
              <a:ea typeface="+mn-ea"/>
              <a:cs typeface="+mn-cs"/>
            </a:endParaRPr>
          </a:p>
        </p:txBody>
      </p:sp>
      <p:pic>
        <p:nvPicPr>
          <p:cNvPr id="13314" name="Picture 2" descr="https://images.theconversation.com/files/369873/original/file-20201117-23-1joiln2.jpg?ixlib=rb-1.1.0&amp;q=45&amp;auto=format&amp;w=1000&amp;fit=clip">
            <a:extLst>
              <a:ext uri="{FF2B5EF4-FFF2-40B4-BE49-F238E27FC236}">
                <a16:creationId xmlns:a16="http://schemas.microsoft.com/office/drawing/2014/main" id="{B5CD3DD2-8404-5446-B203-F1E1DADA81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2305" y="3070231"/>
            <a:ext cx="4887383" cy="2751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63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40C53-3708-EE4E-ADBB-A79ECF6A607E}"/>
              </a:ext>
            </a:extLst>
          </p:cNvPr>
          <p:cNvSpPr>
            <a:spLocks noGrp="1"/>
          </p:cNvSpPr>
          <p:nvPr>
            <p:ph type="title"/>
          </p:nvPr>
        </p:nvSpPr>
        <p:spPr/>
        <p:txBody>
          <a:bodyPr>
            <a:normAutofit fontScale="90000"/>
          </a:bodyPr>
          <a:lstStyle/>
          <a:p>
            <a:r>
              <a:rPr lang="en-US" b="1" dirty="0"/>
              <a:t>Why should I trust this one after an extremely short development period? </a:t>
            </a:r>
          </a:p>
        </p:txBody>
      </p:sp>
      <p:sp>
        <p:nvSpPr>
          <p:cNvPr id="3" name="Content Placeholder 2">
            <a:extLst>
              <a:ext uri="{FF2B5EF4-FFF2-40B4-BE49-F238E27FC236}">
                <a16:creationId xmlns:a16="http://schemas.microsoft.com/office/drawing/2014/main" id="{E87E2972-DA19-2A44-A940-AFB8C72DF276}"/>
              </a:ext>
            </a:extLst>
          </p:cNvPr>
          <p:cNvSpPr>
            <a:spLocks noGrp="1"/>
          </p:cNvSpPr>
          <p:nvPr>
            <p:ph idx="1"/>
          </p:nvPr>
        </p:nvSpPr>
        <p:spPr/>
        <p:txBody>
          <a:bodyPr>
            <a:normAutofit fontScale="85000" lnSpcReduction="20000"/>
          </a:bodyPr>
          <a:lstStyle/>
          <a:p>
            <a:r>
              <a:rPr lang="en-US" dirty="0"/>
              <a:t>Trust is something I take super serious, and I don’t think you should blindly trust anything.  </a:t>
            </a:r>
          </a:p>
          <a:p>
            <a:r>
              <a:rPr lang="en-US" dirty="0"/>
              <a:t>Take a look at the references shared, consider your own lifestyle and frequency of interactions with others, ask more questions, and decide if you can trust the vaccine as an option for you.</a:t>
            </a:r>
          </a:p>
          <a:p>
            <a:r>
              <a:rPr lang="en-US" dirty="0"/>
              <a:t>There are a lot of uneasy feelings about these mRNA vaccines but so, far, the data are reasonable to justify that the benefits of the vaccine outweigh the risks for many Americans</a:t>
            </a:r>
          </a:p>
        </p:txBody>
      </p:sp>
    </p:spTree>
    <p:extLst>
      <p:ext uri="{BB962C8B-B14F-4D97-AF65-F5344CB8AC3E}">
        <p14:creationId xmlns:p14="http://schemas.microsoft.com/office/powerpoint/2010/main" val="463943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BAF8F-0473-F846-B2D7-AE2108BE2EEF}"/>
              </a:ext>
            </a:extLst>
          </p:cNvPr>
          <p:cNvSpPr>
            <a:spLocks noGrp="1"/>
          </p:cNvSpPr>
          <p:nvPr>
            <p:ph type="title"/>
          </p:nvPr>
        </p:nvSpPr>
        <p:spPr>
          <a:xfrm>
            <a:off x="609600" y="160336"/>
            <a:ext cx="10972800" cy="1143000"/>
          </a:xfrm>
        </p:spPr>
        <p:txBody>
          <a:bodyPr>
            <a:normAutofit fontScale="90000"/>
          </a:bodyPr>
          <a:lstStyle/>
          <a:p>
            <a:r>
              <a:rPr lang="en-US" b="1" dirty="0"/>
              <a:t>Are there other </a:t>
            </a:r>
            <a:r>
              <a:rPr lang="en-US" b="1" dirty="0" err="1"/>
              <a:t>pharmas</a:t>
            </a:r>
            <a:r>
              <a:rPr lang="en-US" b="1" dirty="0"/>
              <a:t> working on a more effective, safer vaccine?</a:t>
            </a:r>
          </a:p>
        </p:txBody>
      </p:sp>
      <p:sp>
        <p:nvSpPr>
          <p:cNvPr id="3" name="Content Placeholder 2">
            <a:extLst>
              <a:ext uri="{FF2B5EF4-FFF2-40B4-BE49-F238E27FC236}">
                <a16:creationId xmlns:a16="http://schemas.microsoft.com/office/drawing/2014/main" id="{6CAC0EDF-4D66-B247-B275-0694C7688C0C}"/>
              </a:ext>
            </a:extLst>
          </p:cNvPr>
          <p:cNvSpPr>
            <a:spLocks noGrp="1"/>
          </p:cNvSpPr>
          <p:nvPr>
            <p:ph idx="1"/>
          </p:nvPr>
        </p:nvSpPr>
        <p:spPr/>
        <p:txBody>
          <a:bodyPr anchor="t">
            <a:normAutofit/>
          </a:bodyPr>
          <a:lstStyle/>
          <a:p>
            <a:pPr>
              <a:lnSpc>
                <a:spcPct val="100000"/>
              </a:lnSpc>
              <a:spcBef>
                <a:spcPts val="0"/>
              </a:spcBef>
            </a:pPr>
            <a:r>
              <a:rPr lang="en-US" dirty="0"/>
              <a:t>There are ~50 other vaccines under development around the world using a variety of technologies</a:t>
            </a:r>
          </a:p>
          <a:p>
            <a:pPr>
              <a:lnSpc>
                <a:spcPct val="100000"/>
              </a:lnSpc>
              <a:spcBef>
                <a:spcPts val="0"/>
              </a:spcBef>
            </a:pPr>
            <a:endParaRPr lang="en-US" dirty="0"/>
          </a:p>
          <a:p>
            <a:pPr>
              <a:lnSpc>
                <a:spcPct val="100000"/>
              </a:lnSpc>
              <a:spcBef>
                <a:spcPts val="0"/>
              </a:spcBef>
            </a:pPr>
            <a:r>
              <a:rPr lang="en-US" dirty="0"/>
              <a:t>Some vaccines are already approved for use in other countries. </a:t>
            </a:r>
          </a:p>
          <a:p>
            <a:pPr>
              <a:lnSpc>
                <a:spcPct val="100000"/>
              </a:lnSpc>
              <a:spcBef>
                <a:spcPts val="0"/>
              </a:spcBef>
            </a:pPr>
            <a:endParaRPr lang="en-US" dirty="0"/>
          </a:p>
          <a:p>
            <a:pPr>
              <a:lnSpc>
                <a:spcPct val="100000"/>
              </a:lnSpc>
              <a:spcBef>
                <a:spcPts val="0"/>
              </a:spcBef>
            </a:pPr>
            <a:r>
              <a:rPr lang="en-US" dirty="0"/>
              <a:t>We are waiting to determine whether they will be safer or effective.   </a:t>
            </a:r>
          </a:p>
        </p:txBody>
      </p:sp>
      <p:sp>
        <p:nvSpPr>
          <p:cNvPr id="4" name="TextBox 3">
            <a:extLst>
              <a:ext uri="{FF2B5EF4-FFF2-40B4-BE49-F238E27FC236}">
                <a16:creationId xmlns:a16="http://schemas.microsoft.com/office/drawing/2014/main" id="{EDD62FC1-1DB0-0E42-8A8A-752F6532819C}"/>
              </a:ext>
            </a:extLst>
          </p:cNvPr>
          <p:cNvSpPr txBox="1"/>
          <p:nvPr/>
        </p:nvSpPr>
        <p:spPr>
          <a:xfrm>
            <a:off x="750277" y="5715298"/>
            <a:ext cx="1096107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https://</a:t>
            </a:r>
            <a:r>
              <a:rPr kumimoji="0" lang="en-US" sz="1800" b="0" i="0" u="none" strike="noStrike" kern="1200" cap="none" spc="0" normalizeH="0" baseline="0" noProof="0" dirty="0" err="1">
                <a:ln>
                  <a:noFill/>
                </a:ln>
                <a:effectLst/>
                <a:uLnTx/>
                <a:uFillTx/>
                <a:latin typeface="Calibri" panose="020F0502020204030204"/>
                <a:ea typeface="+mn-ea"/>
                <a:cs typeface="+mn-cs"/>
              </a:rPr>
              <a:t>www.raps.org</a:t>
            </a:r>
            <a:r>
              <a:rPr kumimoji="0" lang="en-US" sz="1800" b="0" i="0" u="none" strike="noStrike" kern="1200" cap="none" spc="0" normalizeH="0" baseline="0" noProof="0" dirty="0">
                <a:ln>
                  <a:noFill/>
                </a:ln>
                <a:effectLst/>
                <a:uLnTx/>
                <a:uFillTx/>
                <a:latin typeface="Calibri" panose="020F0502020204030204"/>
                <a:ea typeface="+mn-ea"/>
                <a:cs typeface="+mn-cs"/>
              </a:rPr>
              <a:t>/news-and-articles/news-articles/2020/3/covid-19-vaccine-tracker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https://</a:t>
            </a:r>
            <a:r>
              <a:rPr kumimoji="0" lang="en-US" sz="1800" b="0" i="0" u="none" strike="noStrike" kern="1200" cap="none" spc="0" normalizeH="0" baseline="0" noProof="0" dirty="0" err="1">
                <a:ln>
                  <a:noFill/>
                </a:ln>
                <a:effectLst/>
                <a:uLnTx/>
                <a:uFillTx/>
                <a:latin typeface="Calibri" panose="020F0502020204030204"/>
                <a:ea typeface="+mn-ea"/>
                <a:cs typeface="+mn-cs"/>
              </a:rPr>
              <a:t>www.nytimes.com</a:t>
            </a:r>
            <a:r>
              <a:rPr kumimoji="0" lang="en-US" sz="1800" b="0" i="0" u="none" strike="noStrike" kern="1200" cap="none" spc="0" normalizeH="0" baseline="0" noProof="0" dirty="0">
                <a:ln>
                  <a:noFill/>
                </a:ln>
                <a:effectLst/>
                <a:uLnTx/>
                <a:uFillTx/>
                <a:latin typeface="Calibri" panose="020F0502020204030204"/>
                <a:ea typeface="+mn-ea"/>
                <a:cs typeface="+mn-cs"/>
              </a:rPr>
              <a:t>/interactive/2020/science/</a:t>
            </a:r>
            <a:r>
              <a:rPr kumimoji="0" lang="en-US" sz="1800" b="0" i="0" u="none" strike="noStrike" kern="1200" cap="none" spc="0" normalizeH="0" baseline="0" noProof="0" dirty="0" err="1">
                <a:ln>
                  <a:noFill/>
                </a:ln>
                <a:effectLst/>
                <a:uLnTx/>
                <a:uFillTx/>
                <a:latin typeface="Calibri" panose="020F0502020204030204"/>
                <a:ea typeface="+mn-ea"/>
                <a:cs typeface="+mn-cs"/>
              </a:rPr>
              <a:t>coronavirus-vaccine-tracker.html?fbclid</a:t>
            </a:r>
            <a:r>
              <a:rPr kumimoji="0" lang="en-US" sz="1800" b="0" i="0" u="none" strike="noStrike" kern="1200" cap="none" spc="0" normalizeH="0" baseline="0" noProof="0" dirty="0">
                <a:ln>
                  <a:noFill/>
                </a:ln>
                <a:effectLst/>
                <a:uLnTx/>
                <a:uFillTx/>
                <a:latin typeface="Calibri" panose="020F0502020204030204"/>
                <a:ea typeface="+mn-ea"/>
                <a:cs typeface="+mn-cs"/>
              </a:rPr>
              <a:t>=IwAR0C1jtiAE7QDKYlgasUTs3W9M4ksGoeaDEKRIVTRRl2BTx1TojAHDY3Gdo</a:t>
            </a:r>
          </a:p>
        </p:txBody>
      </p:sp>
    </p:spTree>
    <p:extLst>
      <p:ext uri="{BB962C8B-B14F-4D97-AF65-F5344CB8AC3E}">
        <p14:creationId xmlns:p14="http://schemas.microsoft.com/office/powerpoint/2010/main" val="4095757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5C2E2-75CF-D94F-A1A0-E766CF51BE6B}"/>
              </a:ext>
            </a:extLst>
          </p:cNvPr>
          <p:cNvSpPr>
            <a:spLocks noGrp="1"/>
          </p:cNvSpPr>
          <p:nvPr>
            <p:ph type="title"/>
          </p:nvPr>
        </p:nvSpPr>
        <p:spPr>
          <a:xfrm>
            <a:off x="838200" y="7693"/>
            <a:ext cx="10515600" cy="1325563"/>
          </a:xfrm>
        </p:spPr>
        <p:txBody>
          <a:bodyPr>
            <a:normAutofit fontScale="90000"/>
          </a:bodyPr>
          <a:lstStyle/>
          <a:p>
            <a:r>
              <a:rPr lang="en-US" b="1" dirty="0"/>
              <a:t>How Does the Johnson &amp; Johnson  Vaccine Work? </a:t>
            </a:r>
          </a:p>
        </p:txBody>
      </p:sp>
      <p:sp>
        <p:nvSpPr>
          <p:cNvPr id="3" name="Content Placeholder 2">
            <a:extLst>
              <a:ext uri="{FF2B5EF4-FFF2-40B4-BE49-F238E27FC236}">
                <a16:creationId xmlns:a16="http://schemas.microsoft.com/office/drawing/2014/main" id="{4FDBB669-F7AA-A74F-97FA-467783F3C4BD}"/>
              </a:ext>
            </a:extLst>
          </p:cNvPr>
          <p:cNvSpPr>
            <a:spLocks noGrp="1"/>
          </p:cNvSpPr>
          <p:nvPr>
            <p:ph idx="1"/>
          </p:nvPr>
        </p:nvSpPr>
        <p:spPr>
          <a:xfrm>
            <a:off x="838200" y="1339471"/>
            <a:ext cx="10515600" cy="4920652"/>
          </a:xfrm>
        </p:spPr>
        <p:txBody>
          <a:bodyPr anchor="t">
            <a:noAutofit/>
          </a:bodyPr>
          <a:lstStyle/>
          <a:p>
            <a:pPr>
              <a:lnSpc>
                <a:spcPct val="100000"/>
              </a:lnSpc>
            </a:pPr>
            <a:r>
              <a:rPr lang="en-US" sz="2000" dirty="0"/>
              <a:t>The Johnson and Johnson vaccine, like other vaccines, trains our immune system to recognize one part of the virus as dangerous and leads to a response to kill an actual SARS-CoV-2 virus if it enters our body</a:t>
            </a:r>
          </a:p>
          <a:p>
            <a:pPr>
              <a:lnSpc>
                <a:spcPct val="100000"/>
              </a:lnSpc>
            </a:pPr>
            <a:endParaRPr lang="en-US" sz="2000" dirty="0"/>
          </a:p>
          <a:p>
            <a:pPr>
              <a:lnSpc>
                <a:spcPct val="100000"/>
              </a:lnSpc>
            </a:pPr>
            <a:r>
              <a:rPr lang="en-US" sz="2000" dirty="0"/>
              <a:t>The vaccine contains hundreds of copies of manufactured DNA which are contained inside adenoviruses </a:t>
            </a:r>
          </a:p>
          <a:p>
            <a:pPr>
              <a:lnSpc>
                <a:spcPct val="100000"/>
              </a:lnSpc>
            </a:pPr>
            <a:endParaRPr lang="en-US" sz="2000" dirty="0"/>
          </a:p>
          <a:p>
            <a:pPr>
              <a:lnSpc>
                <a:spcPct val="100000"/>
              </a:lnSpc>
            </a:pPr>
            <a:r>
              <a:rPr lang="en-US" sz="2000" dirty="0"/>
              <a:t>The manufactured DNA contains the instructions to ONLY make the the SARS-CoV-2 spike protein </a:t>
            </a:r>
          </a:p>
          <a:p>
            <a:pPr>
              <a:lnSpc>
                <a:spcPct val="100000"/>
              </a:lnSpc>
            </a:pPr>
            <a:endParaRPr lang="en-US" sz="2000" dirty="0"/>
          </a:p>
          <a:p>
            <a:pPr>
              <a:lnSpc>
                <a:spcPct val="100000"/>
              </a:lnSpc>
            </a:pPr>
            <a:r>
              <a:rPr lang="en-US" sz="2000" dirty="0"/>
              <a:t>The vaccine trains our immune system to recognize only one part of the virus—the spike protein—as something foreign.</a:t>
            </a:r>
          </a:p>
        </p:txBody>
      </p:sp>
      <p:sp>
        <p:nvSpPr>
          <p:cNvPr id="5" name="TextBox 4">
            <a:extLst>
              <a:ext uri="{FF2B5EF4-FFF2-40B4-BE49-F238E27FC236}">
                <a16:creationId xmlns:a16="http://schemas.microsoft.com/office/drawing/2014/main" id="{A45F9515-C5E0-7443-934E-1502F224270D}"/>
              </a:ext>
            </a:extLst>
          </p:cNvPr>
          <p:cNvSpPr txBox="1"/>
          <p:nvPr/>
        </p:nvSpPr>
        <p:spPr>
          <a:xfrm>
            <a:off x="1341359" y="6075457"/>
            <a:ext cx="8793241" cy="369332"/>
          </a:xfrm>
          <a:prstGeom prst="rect">
            <a:avLst/>
          </a:prstGeom>
          <a:noFill/>
        </p:spPr>
        <p:txBody>
          <a:bodyPr wrap="none" rtlCol="0">
            <a:spAutoFit/>
          </a:bodyPr>
          <a:lstStyle/>
          <a:p>
            <a:r>
              <a:rPr lang="en-US" dirty="0"/>
              <a:t>https://</a:t>
            </a:r>
            <a:r>
              <a:rPr lang="en-US" dirty="0" err="1"/>
              <a:t>www.nytimes.com</a:t>
            </a:r>
            <a:r>
              <a:rPr lang="en-US" dirty="0"/>
              <a:t>/interactive/2020/health/johnson-johnson-covid-19-vaccine.html</a:t>
            </a:r>
          </a:p>
        </p:txBody>
      </p:sp>
    </p:spTree>
    <p:extLst>
      <p:ext uri="{BB962C8B-B14F-4D97-AF65-F5344CB8AC3E}">
        <p14:creationId xmlns:p14="http://schemas.microsoft.com/office/powerpoint/2010/main" val="4227197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DC894-E19C-D94C-A842-84E3D5D826FA}"/>
              </a:ext>
            </a:extLst>
          </p:cNvPr>
          <p:cNvSpPr>
            <a:spLocks noGrp="1"/>
          </p:cNvSpPr>
          <p:nvPr>
            <p:ph type="title"/>
          </p:nvPr>
        </p:nvSpPr>
        <p:spPr>
          <a:xfrm>
            <a:off x="0" y="436663"/>
            <a:ext cx="10972800" cy="1143000"/>
          </a:xfrm>
        </p:spPr>
        <p:txBody>
          <a:bodyPr/>
          <a:lstStyle/>
          <a:p>
            <a:r>
              <a:rPr lang="en-US" b="1" dirty="0"/>
              <a:t>What is an mRNA vaccine?</a:t>
            </a:r>
          </a:p>
        </p:txBody>
      </p:sp>
      <p:sp>
        <p:nvSpPr>
          <p:cNvPr id="3" name="Content Placeholder 2">
            <a:extLst>
              <a:ext uri="{FF2B5EF4-FFF2-40B4-BE49-F238E27FC236}">
                <a16:creationId xmlns:a16="http://schemas.microsoft.com/office/drawing/2014/main" id="{9BA9C503-BB51-7646-BE4A-8A181EB4B01E}"/>
              </a:ext>
            </a:extLst>
          </p:cNvPr>
          <p:cNvSpPr>
            <a:spLocks noGrp="1"/>
          </p:cNvSpPr>
          <p:nvPr>
            <p:ph idx="1"/>
          </p:nvPr>
        </p:nvSpPr>
        <p:spPr>
          <a:xfrm>
            <a:off x="838200" y="1579663"/>
            <a:ext cx="8160657" cy="4909004"/>
          </a:xfrm>
        </p:spPr>
        <p:txBody>
          <a:bodyPr>
            <a:normAutofit fontScale="77500" lnSpcReduction="20000"/>
          </a:bodyPr>
          <a:lstStyle/>
          <a:p>
            <a:r>
              <a:rPr lang="en-US" dirty="0"/>
              <a:t>An mRNA vaccine is one type of vaccine technology to protect people from the SARS-CoV-2 virus</a:t>
            </a:r>
          </a:p>
          <a:p>
            <a:pPr marL="0" indent="0">
              <a:buNone/>
            </a:pPr>
            <a:endParaRPr lang="en-US" dirty="0"/>
          </a:p>
          <a:p>
            <a:r>
              <a:rPr lang="en-US" dirty="0"/>
              <a:t>An mRNA vaccine injects manufactured mRNA into the muscle cells of a person (usually at the arm) </a:t>
            </a:r>
          </a:p>
          <a:p>
            <a:endParaRPr lang="en-US" dirty="0"/>
          </a:p>
          <a:p>
            <a:r>
              <a:rPr lang="en-US" dirty="0"/>
              <a:t>The mRNA in the vaccine has been manufactured with information to make replicas of the spike protein that are at the outside of the coronavirus</a:t>
            </a:r>
          </a:p>
          <a:p>
            <a:endParaRPr lang="en-US" dirty="0"/>
          </a:p>
        </p:txBody>
      </p:sp>
      <p:pic>
        <p:nvPicPr>
          <p:cNvPr id="1026" name="Picture 2" descr="illustration of SARS-CoV2 virus particle highlights RNA lipid membrane and E M and S proteins">
            <a:extLst>
              <a:ext uri="{FF2B5EF4-FFF2-40B4-BE49-F238E27FC236}">
                <a16:creationId xmlns:a16="http://schemas.microsoft.com/office/drawing/2014/main" id="{4199BD84-2DDE-144B-8F9E-1C8567F165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899"/>
          <a:stretch/>
        </p:blipFill>
        <p:spPr bwMode="auto">
          <a:xfrm>
            <a:off x="9306705" y="207212"/>
            <a:ext cx="2510643" cy="24596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llustration of SARS-CoV2 virus particle highlights RNA lipid membrane and E M and S proteins">
            <a:extLst>
              <a:ext uri="{FF2B5EF4-FFF2-40B4-BE49-F238E27FC236}">
                <a16:creationId xmlns:a16="http://schemas.microsoft.com/office/drawing/2014/main" id="{CDFADF06-AF45-4F4B-86F3-E3CA57E40F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572" r="72727" b="21170"/>
          <a:stretch/>
        </p:blipFill>
        <p:spPr bwMode="auto">
          <a:xfrm>
            <a:off x="9593943" y="3784173"/>
            <a:ext cx="1513729" cy="17515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E38566D-0A10-4D4D-B009-F06A26575D97}"/>
              </a:ext>
            </a:extLst>
          </p:cNvPr>
          <p:cNvSpPr txBox="1"/>
          <p:nvPr/>
        </p:nvSpPr>
        <p:spPr>
          <a:xfrm>
            <a:off x="1805819" y="6119335"/>
            <a:ext cx="858036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https://</a:t>
            </a:r>
            <a:r>
              <a:rPr kumimoji="0" lang="en-US" sz="1800" b="0" i="0" u="none" strike="noStrike" kern="1200" cap="none" spc="0" normalizeH="0" baseline="0" noProof="0" dirty="0" err="1">
                <a:ln>
                  <a:noFill/>
                </a:ln>
                <a:effectLst/>
                <a:uLnTx/>
                <a:uFillTx/>
                <a:latin typeface="Calibri" panose="020F0502020204030204"/>
                <a:ea typeface="+mn-ea"/>
                <a:cs typeface="+mn-cs"/>
              </a:rPr>
              <a:t>www.scientificamerican.com</a:t>
            </a:r>
            <a:r>
              <a:rPr kumimoji="0" lang="en-US" sz="1800" b="0" i="0" u="none" strike="noStrike" kern="1200" cap="none" spc="0" normalizeH="0" baseline="0" noProof="0" dirty="0">
                <a:ln>
                  <a:noFill/>
                </a:ln>
                <a:effectLst/>
                <a:uLnTx/>
                <a:uFillTx/>
                <a:latin typeface="Calibri" panose="020F0502020204030204"/>
                <a:ea typeface="+mn-ea"/>
                <a:cs typeface="+mn-cs"/>
              </a:rPr>
              <a:t>/article/a-visual-guide-to-the-sars-cov-2-coronavirus/</a:t>
            </a:r>
          </a:p>
        </p:txBody>
      </p:sp>
      <p:sp>
        <p:nvSpPr>
          <p:cNvPr id="6" name="TextBox 5">
            <a:extLst>
              <a:ext uri="{FF2B5EF4-FFF2-40B4-BE49-F238E27FC236}">
                <a16:creationId xmlns:a16="http://schemas.microsoft.com/office/drawing/2014/main" id="{F57EA7CF-A952-A449-A6E3-DBA07D15AC5D}"/>
              </a:ext>
            </a:extLst>
          </p:cNvPr>
          <p:cNvSpPr txBox="1"/>
          <p:nvPr/>
        </p:nvSpPr>
        <p:spPr>
          <a:xfrm>
            <a:off x="8998856" y="2666886"/>
            <a:ext cx="31714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Figure 1. Image of a SARS-CoV-2</a:t>
            </a:r>
          </a:p>
        </p:txBody>
      </p:sp>
      <p:sp>
        <p:nvSpPr>
          <p:cNvPr id="9" name="TextBox 8">
            <a:extLst>
              <a:ext uri="{FF2B5EF4-FFF2-40B4-BE49-F238E27FC236}">
                <a16:creationId xmlns:a16="http://schemas.microsoft.com/office/drawing/2014/main" id="{B3A04CEF-3C5A-1845-B11C-72E4E08C8056}"/>
              </a:ext>
            </a:extLst>
          </p:cNvPr>
          <p:cNvSpPr txBox="1"/>
          <p:nvPr/>
        </p:nvSpPr>
        <p:spPr>
          <a:xfrm>
            <a:off x="8998855" y="5508178"/>
            <a:ext cx="331924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Figure 1. The target of the mRNA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Vaccine: The SARS-CoV-2 spikes</a:t>
            </a:r>
          </a:p>
        </p:txBody>
      </p:sp>
    </p:spTree>
    <p:extLst>
      <p:ext uri="{BB962C8B-B14F-4D97-AF65-F5344CB8AC3E}">
        <p14:creationId xmlns:p14="http://schemas.microsoft.com/office/powerpoint/2010/main" val="2206506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3D414E-C895-9747-853C-4A14DBD95086}"/>
              </a:ext>
            </a:extLst>
          </p:cNvPr>
          <p:cNvSpPr>
            <a:spLocks noGrp="1"/>
          </p:cNvSpPr>
          <p:nvPr>
            <p:ph type="title"/>
          </p:nvPr>
        </p:nvSpPr>
        <p:spPr>
          <a:xfrm>
            <a:off x="609600" y="0"/>
            <a:ext cx="10972800" cy="1143000"/>
          </a:xfrm>
        </p:spPr>
        <p:txBody>
          <a:bodyPr/>
          <a:lstStyle/>
          <a:p>
            <a:r>
              <a:rPr lang="en-US" dirty="0"/>
              <a:t>Johnson and Johnson Vaccine</a:t>
            </a:r>
          </a:p>
        </p:txBody>
      </p:sp>
      <p:pic>
        <p:nvPicPr>
          <p:cNvPr id="2050" name="Picture 2">
            <a:extLst>
              <a:ext uri="{FF2B5EF4-FFF2-40B4-BE49-F238E27FC236}">
                <a16:creationId xmlns:a16="http://schemas.microsoft.com/office/drawing/2014/main" id="{E2A0DB91-E931-5344-B06A-7B15076074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136" y="965924"/>
            <a:ext cx="4614636" cy="55375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38302F1-6E35-3447-8FE6-3899BABC41E1}"/>
              </a:ext>
            </a:extLst>
          </p:cNvPr>
          <p:cNvSpPr txBox="1"/>
          <p:nvPr/>
        </p:nvSpPr>
        <p:spPr>
          <a:xfrm>
            <a:off x="1981097" y="1012372"/>
            <a:ext cx="2162630" cy="646331"/>
          </a:xfrm>
          <a:prstGeom prst="rect">
            <a:avLst/>
          </a:prstGeom>
          <a:noFill/>
        </p:spPr>
        <p:txBody>
          <a:bodyPr wrap="square" rtlCol="0">
            <a:spAutoFit/>
          </a:bodyPr>
          <a:lstStyle/>
          <a:p>
            <a:r>
              <a:rPr lang="en-US" dirty="0">
                <a:solidFill>
                  <a:schemeClr val="bg1"/>
                </a:solidFill>
              </a:rPr>
              <a:t>1- Adenovirus with SARS-CoV-2 DNA</a:t>
            </a:r>
          </a:p>
        </p:txBody>
      </p:sp>
      <p:sp>
        <p:nvSpPr>
          <p:cNvPr id="6" name="TextBox 5">
            <a:extLst>
              <a:ext uri="{FF2B5EF4-FFF2-40B4-BE49-F238E27FC236}">
                <a16:creationId xmlns:a16="http://schemas.microsoft.com/office/drawing/2014/main" id="{AACF91BA-9332-2844-AC2D-92817FCE8A3A}"/>
              </a:ext>
            </a:extLst>
          </p:cNvPr>
          <p:cNvSpPr txBox="1"/>
          <p:nvPr/>
        </p:nvSpPr>
        <p:spPr>
          <a:xfrm>
            <a:off x="2685143" y="2896096"/>
            <a:ext cx="2162629" cy="584775"/>
          </a:xfrm>
          <a:prstGeom prst="rect">
            <a:avLst/>
          </a:prstGeom>
          <a:noFill/>
        </p:spPr>
        <p:txBody>
          <a:bodyPr wrap="square" rtlCol="0">
            <a:spAutoFit/>
          </a:bodyPr>
          <a:lstStyle/>
          <a:p>
            <a:r>
              <a:rPr lang="en-US" sz="1600" dirty="0">
                <a:solidFill>
                  <a:schemeClr val="bg1"/>
                </a:solidFill>
              </a:rPr>
              <a:t>2- Virus engulfed by </a:t>
            </a:r>
          </a:p>
          <a:p>
            <a:r>
              <a:rPr lang="en-US" sz="1600" dirty="0">
                <a:solidFill>
                  <a:schemeClr val="bg1"/>
                </a:solidFill>
              </a:rPr>
              <a:t>cell bubble</a:t>
            </a:r>
          </a:p>
        </p:txBody>
      </p:sp>
      <p:sp>
        <p:nvSpPr>
          <p:cNvPr id="7" name="TextBox 6">
            <a:extLst>
              <a:ext uri="{FF2B5EF4-FFF2-40B4-BE49-F238E27FC236}">
                <a16:creationId xmlns:a16="http://schemas.microsoft.com/office/drawing/2014/main" id="{14CDF69C-44C9-7543-B499-F3D8A7A0BE06}"/>
              </a:ext>
            </a:extLst>
          </p:cNvPr>
          <p:cNvSpPr txBox="1"/>
          <p:nvPr/>
        </p:nvSpPr>
        <p:spPr>
          <a:xfrm>
            <a:off x="486365" y="2998987"/>
            <a:ext cx="1945549" cy="830997"/>
          </a:xfrm>
          <a:prstGeom prst="rect">
            <a:avLst/>
          </a:prstGeom>
          <a:noFill/>
        </p:spPr>
        <p:txBody>
          <a:bodyPr wrap="square" rtlCol="0">
            <a:spAutoFit/>
          </a:bodyPr>
          <a:lstStyle/>
          <a:p>
            <a:r>
              <a:rPr lang="en-US" sz="1600" dirty="0">
                <a:solidFill>
                  <a:schemeClr val="bg1"/>
                </a:solidFill>
              </a:rPr>
              <a:t>3-Virus inserts SARS CoV-2 DNA </a:t>
            </a:r>
          </a:p>
          <a:p>
            <a:r>
              <a:rPr lang="en-US" sz="1600" dirty="0">
                <a:solidFill>
                  <a:schemeClr val="bg1"/>
                </a:solidFill>
              </a:rPr>
              <a:t>into cell nucleus </a:t>
            </a:r>
          </a:p>
        </p:txBody>
      </p:sp>
      <p:sp>
        <p:nvSpPr>
          <p:cNvPr id="8" name="TextBox 7">
            <a:extLst>
              <a:ext uri="{FF2B5EF4-FFF2-40B4-BE49-F238E27FC236}">
                <a16:creationId xmlns:a16="http://schemas.microsoft.com/office/drawing/2014/main" id="{107441D4-6817-3B41-ADE6-0EA4B0DAF9E5}"/>
              </a:ext>
            </a:extLst>
          </p:cNvPr>
          <p:cNvSpPr txBox="1"/>
          <p:nvPr/>
        </p:nvSpPr>
        <p:spPr>
          <a:xfrm>
            <a:off x="1565285" y="5208120"/>
            <a:ext cx="2323072" cy="338554"/>
          </a:xfrm>
          <a:prstGeom prst="rect">
            <a:avLst/>
          </a:prstGeom>
          <a:noFill/>
        </p:spPr>
        <p:txBody>
          <a:bodyPr wrap="none" rtlCol="0">
            <a:spAutoFit/>
          </a:bodyPr>
          <a:lstStyle/>
          <a:p>
            <a:r>
              <a:rPr lang="en-US" sz="1600" dirty="0">
                <a:solidFill>
                  <a:schemeClr val="bg1"/>
                </a:solidFill>
              </a:rPr>
              <a:t>DNA -&gt;  mRNA -&gt;  mRNA</a:t>
            </a:r>
          </a:p>
        </p:txBody>
      </p:sp>
      <p:pic>
        <p:nvPicPr>
          <p:cNvPr id="2056" name="Picture 8">
            <a:extLst>
              <a:ext uri="{FF2B5EF4-FFF2-40B4-BE49-F238E27FC236}">
                <a16:creationId xmlns:a16="http://schemas.microsoft.com/office/drawing/2014/main" id="{EE9B9CA9-B8D9-DD4C-8EF4-E3F4C19965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8072" y="1012372"/>
            <a:ext cx="4672692" cy="52995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1ED7AF5-E9C6-1B48-AC9F-015F16D15EB6}"/>
              </a:ext>
            </a:extLst>
          </p:cNvPr>
          <p:cNvSpPr txBox="1"/>
          <p:nvPr/>
        </p:nvSpPr>
        <p:spPr>
          <a:xfrm>
            <a:off x="3398759" y="6503488"/>
            <a:ext cx="8793241" cy="369332"/>
          </a:xfrm>
          <a:prstGeom prst="rect">
            <a:avLst/>
          </a:prstGeom>
          <a:noFill/>
        </p:spPr>
        <p:txBody>
          <a:bodyPr wrap="none" rtlCol="0">
            <a:spAutoFit/>
          </a:bodyPr>
          <a:lstStyle/>
          <a:p>
            <a:r>
              <a:rPr lang="en-US" dirty="0"/>
              <a:t>https://</a:t>
            </a:r>
            <a:r>
              <a:rPr lang="en-US" dirty="0" err="1"/>
              <a:t>www.nytimes.com</a:t>
            </a:r>
            <a:r>
              <a:rPr lang="en-US" dirty="0"/>
              <a:t>/interactive/2020/health/johnson-johnson-covid-19-vaccine.html</a:t>
            </a:r>
          </a:p>
        </p:txBody>
      </p:sp>
      <p:sp>
        <p:nvSpPr>
          <p:cNvPr id="10" name="Right Arrow 9">
            <a:extLst>
              <a:ext uri="{FF2B5EF4-FFF2-40B4-BE49-F238E27FC236}">
                <a16:creationId xmlns:a16="http://schemas.microsoft.com/office/drawing/2014/main" id="{AC9A930D-6916-8E47-B911-587C2B81D0E4}"/>
              </a:ext>
            </a:extLst>
          </p:cNvPr>
          <p:cNvSpPr/>
          <p:nvPr/>
        </p:nvSpPr>
        <p:spPr>
          <a:xfrm>
            <a:off x="5283200" y="3429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DB128BE-E795-9A42-889B-CB6DD02E6159}"/>
              </a:ext>
            </a:extLst>
          </p:cNvPr>
          <p:cNvSpPr txBox="1"/>
          <p:nvPr/>
        </p:nvSpPr>
        <p:spPr>
          <a:xfrm>
            <a:off x="7033582" y="2070556"/>
            <a:ext cx="1790811" cy="830997"/>
          </a:xfrm>
          <a:prstGeom prst="rect">
            <a:avLst/>
          </a:prstGeom>
          <a:noFill/>
        </p:spPr>
        <p:txBody>
          <a:bodyPr wrap="none" rtlCol="0">
            <a:spAutoFit/>
          </a:bodyPr>
          <a:lstStyle/>
          <a:p>
            <a:r>
              <a:rPr lang="en-US" sz="1600" dirty="0">
                <a:solidFill>
                  <a:schemeClr val="bg2"/>
                </a:solidFill>
              </a:rPr>
              <a:t>4- mRNA </a:t>
            </a:r>
          </a:p>
          <a:p>
            <a:r>
              <a:rPr lang="en-US" sz="1600" dirty="0">
                <a:solidFill>
                  <a:schemeClr val="bg2"/>
                </a:solidFill>
              </a:rPr>
              <a:t>is translated to </a:t>
            </a:r>
          </a:p>
          <a:p>
            <a:r>
              <a:rPr lang="en-US" sz="1600" dirty="0">
                <a:solidFill>
                  <a:schemeClr val="bg2"/>
                </a:solidFill>
              </a:rPr>
              <a:t>Make spike protein</a:t>
            </a:r>
          </a:p>
        </p:txBody>
      </p:sp>
      <p:sp>
        <p:nvSpPr>
          <p:cNvPr id="16" name="TextBox 15">
            <a:extLst>
              <a:ext uri="{FF2B5EF4-FFF2-40B4-BE49-F238E27FC236}">
                <a16:creationId xmlns:a16="http://schemas.microsoft.com/office/drawing/2014/main" id="{F58BECDF-C868-FA4D-951E-B938EBB135DF}"/>
              </a:ext>
            </a:extLst>
          </p:cNvPr>
          <p:cNvSpPr txBox="1"/>
          <p:nvPr/>
        </p:nvSpPr>
        <p:spPr>
          <a:xfrm>
            <a:off x="7984331" y="1528595"/>
            <a:ext cx="649537" cy="338554"/>
          </a:xfrm>
          <a:prstGeom prst="rect">
            <a:avLst/>
          </a:prstGeom>
          <a:noFill/>
        </p:spPr>
        <p:txBody>
          <a:bodyPr wrap="none" rtlCol="0">
            <a:spAutoFit/>
          </a:bodyPr>
          <a:lstStyle/>
          <a:p>
            <a:r>
              <a:rPr lang="en-US" sz="1600" dirty="0">
                <a:solidFill>
                  <a:schemeClr val="bg2"/>
                </a:solidFill>
              </a:rPr>
              <a:t>tRNA</a:t>
            </a:r>
          </a:p>
        </p:txBody>
      </p:sp>
      <p:sp>
        <p:nvSpPr>
          <p:cNvPr id="17" name="TextBox 16">
            <a:extLst>
              <a:ext uri="{FF2B5EF4-FFF2-40B4-BE49-F238E27FC236}">
                <a16:creationId xmlns:a16="http://schemas.microsoft.com/office/drawing/2014/main" id="{4E96C1E5-FA90-074E-B52E-A6B7A329A047}"/>
              </a:ext>
            </a:extLst>
          </p:cNvPr>
          <p:cNvSpPr txBox="1"/>
          <p:nvPr/>
        </p:nvSpPr>
        <p:spPr>
          <a:xfrm>
            <a:off x="9613526" y="3775296"/>
            <a:ext cx="829073" cy="584775"/>
          </a:xfrm>
          <a:prstGeom prst="rect">
            <a:avLst/>
          </a:prstGeom>
          <a:noFill/>
        </p:spPr>
        <p:txBody>
          <a:bodyPr wrap="none" rtlCol="0">
            <a:spAutoFit/>
          </a:bodyPr>
          <a:lstStyle/>
          <a:p>
            <a:r>
              <a:rPr lang="en-US" sz="1600" dirty="0">
                <a:solidFill>
                  <a:schemeClr val="bg2"/>
                </a:solidFill>
              </a:rPr>
              <a:t>Cell </a:t>
            </a:r>
          </a:p>
          <a:p>
            <a:r>
              <a:rPr lang="en-US" sz="1600" dirty="0">
                <a:solidFill>
                  <a:schemeClr val="bg2"/>
                </a:solidFill>
              </a:rPr>
              <a:t>nucleus</a:t>
            </a:r>
          </a:p>
        </p:txBody>
      </p:sp>
      <p:sp>
        <p:nvSpPr>
          <p:cNvPr id="18" name="TextBox 17">
            <a:extLst>
              <a:ext uri="{FF2B5EF4-FFF2-40B4-BE49-F238E27FC236}">
                <a16:creationId xmlns:a16="http://schemas.microsoft.com/office/drawing/2014/main" id="{F7766225-AA5F-414C-B8AE-C8B834F4BFB8}"/>
              </a:ext>
            </a:extLst>
          </p:cNvPr>
          <p:cNvSpPr txBox="1"/>
          <p:nvPr/>
        </p:nvSpPr>
        <p:spPr>
          <a:xfrm>
            <a:off x="7170056" y="3324833"/>
            <a:ext cx="3277181" cy="584775"/>
          </a:xfrm>
          <a:prstGeom prst="rect">
            <a:avLst/>
          </a:prstGeom>
          <a:noFill/>
        </p:spPr>
        <p:txBody>
          <a:bodyPr wrap="square" rtlCol="0">
            <a:spAutoFit/>
          </a:bodyPr>
          <a:lstStyle/>
          <a:p>
            <a:r>
              <a:rPr lang="en-US" sz="1600" dirty="0">
                <a:solidFill>
                  <a:schemeClr val="bg2"/>
                </a:solidFill>
              </a:rPr>
              <a:t>5- Three spike proteins combine to make full spike protein</a:t>
            </a:r>
          </a:p>
        </p:txBody>
      </p:sp>
      <p:sp>
        <p:nvSpPr>
          <p:cNvPr id="19" name="TextBox 18">
            <a:extLst>
              <a:ext uri="{FF2B5EF4-FFF2-40B4-BE49-F238E27FC236}">
                <a16:creationId xmlns:a16="http://schemas.microsoft.com/office/drawing/2014/main" id="{41BC2594-8400-8149-85E2-E061F7BCE05D}"/>
              </a:ext>
            </a:extLst>
          </p:cNvPr>
          <p:cNvSpPr txBox="1"/>
          <p:nvPr/>
        </p:nvSpPr>
        <p:spPr>
          <a:xfrm>
            <a:off x="9590894" y="2686944"/>
            <a:ext cx="653512" cy="338554"/>
          </a:xfrm>
          <a:prstGeom prst="rect">
            <a:avLst/>
          </a:prstGeom>
          <a:noFill/>
        </p:spPr>
        <p:txBody>
          <a:bodyPr wrap="none" rtlCol="0">
            <a:spAutoFit/>
          </a:bodyPr>
          <a:lstStyle/>
          <a:p>
            <a:r>
              <a:rPr lang="en-US" sz="1600" dirty="0">
                <a:solidFill>
                  <a:schemeClr val="bg2"/>
                </a:solidFill>
              </a:rPr>
              <a:t>Spike</a:t>
            </a:r>
          </a:p>
        </p:txBody>
      </p:sp>
      <p:sp>
        <p:nvSpPr>
          <p:cNvPr id="20" name="TextBox 19">
            <a:extLst>
              <a:ext uri="{FF2B5EF4-FFF2-40B4-BE49-F238E27FC236}">
                <a16:creationId xmlns:a16="http://schemas.microsoft.com/office/drawing/2014/main" id="{7086FDF8-9881-174B-89EA-58E7D4FA0D6F}"/>
              </a:ext>
            </a:extLst>
          </p:cNvPr>
          <p:cNvSpPr txBox="1"/>
          <p:nvPr/>
        </p:nvSpPr>
        <p:spPr>
          <a:xfrm>
            <a:off x="9591382" y="1697872"/>
            <a:ext cx="801823" cy="584775"/>
          </a:xfrm>
          <a:prstGeom prst="rect">
            <a:avLst/>
          </a:prstGeom>
          <a:noFill/>
        </p:spPr>
        <p:txBody>
          <a:bodyPr wrap="none" rtlCol="0">
            <a:spAutoFit/>
          </a:bodyPr>
          <a:lstStyle/>
          <a:p>
            <a:r>
              <a:rPr lang="en-US" sz="1600" dirty="0">
                <a:solidFill>
                  <a:schemeClr val="bg2"/>
                </a:solidFill>
              </a:rPr>
              <a:t>Spike</a:t>
            </a:r>
          </a:p>
          <a:p>
            <a:r>
              <a:rPr lang="en-US" sz="1600" dirty="0">
                <a:solidFill>
                  <a:schemeClr val="bg2"/>
                </a:solidFill>
              </a:rPr>
              <a:t>protein</a:t>
            </a:r>
          </a:p>
        </p:txBody>
      </p:sp>
      <p:sp>
        <p:nvSpPr>
          <p:cNvPr id="21" name="TextBox 20">
            <a:extLst>
              <a:ext uri="{FF2B5EF4-FFF2-40B4-BE49-F238E27FC236}">
                <a16:creationId xmlns:a16="http://schemas.microsoft.com/office/drawing/2014/main" id="{AB4A763F-4267-824B-BE9F-8C2B661AAEA3}"/>
              </a:ext>
            </a:extLst>
          </p:cNvPr>
          <p:cNvSpPr txBox="1"/>
          <p:nvPr/>
        </p:nvSpPr>
        <p:spPr>
          <a:xfrm>
            <a:off x="6708413" y="5659252"/>
            <a:ext cx="4532010" cy="584775"/>
          </a:xfrm>
          <a:prstGeom prst="rect">
            <a:avLst/>
          </a:prstGeom>
          <a:noFill/>
        </p:spPr>
        <p:txBody>
          <a:bodyPr wrap="none" rtlCol="0">
            <a:spAutoFit/>
          </a:bodyPr>
          <a:lstStyle/>
          <a:p>
            <a:r>
              <a:rPr lang="en-US" sz="1600" dirty="0">
                <a:solidFill>
                  <a:schemeClr val="bg2"/>
                </a:solidFill>
              </a:rPr>
              <a:t>6- Spike</a:t>
            </a:r>
          </a:p>
          <a:p>
            <a:r>
              <a:rPr lang="en-US" sz="1600" dirty="0">
                <a:solidFill>
                  <a:schemeClr val="bg2"/>
                </a:solidFill>
              </a:rPr>
              <a:t>proteins produced from cells migrate to cell surface</a:t>
            </a:r>
          </a:p>
        </p:txBody>
      </p:sp>
    </p:spTree>
    <p:extLst>
      <p:ext uri="{BB962C8B-B14F-4D97-AF65-F5344CB8AC3E}">
        <p14:creationId xmlns:p14="http://schemas.microsoft.com/office/powerpoint/2010/main" val="1766646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58B62-10F1-724B-AAA5-91283F368342}"/>
              </a:ext>
            </a:extLst>
          </p:cNvPr>
          <p:cNvSpPr>
            <a:spLocks noGrp="1"/>
          </p:cNvSpPr>
          <p:nvPr>
            <p:ph type="title"/>
          </p:nvPr>
        </p:nvSpPr>
        <p:spPr>
          <a:xfrm>
            <a:off x="-446529" y="57761"/>
            <a:ext cx="9975540" cy="1325563"/>
          </a:xfrm>
        </p:spPr>
        <p:txBody>
          <a:bodyPr>
            <a:normAutofit fontScale="90000"/>
          </a:bodyPr>
          <a:lstStyle/>
          <a:p>
            <a:r>
              <a:rPr lang="en-US" b="1" dirty="0"/>
              <a:t>How does the Johnson &amp; Johnson</a:t>
            </a:r>
            <a:br>
              <a:rPr lang="en-US" b="1" dirty="0"/>
            </a:br>
            <a:r>
              <a:rPr lang="en-US" b="1" dirty="0"/>
              <a:t>Vaccine Work?</a:t>
            </a:r>
          </a:p>
        </p:txBody>
      </p:sp>
      <p:sp>
        <p:nvSpPr>
          <p:cNvPr id="3" name="Content Placeholder 2">
            <a:extLst>
              <a:ext uri="{FF2B5EF4-FFF2-40B4-BE49-F238E27FC236}">
                <a16:creationId xmlns:a16="http://schemas.microsoft.com/office/drawing/2014/main" id="{C29D73CE-49D6-354A-B581-38AC7E643E02}"/>
              </a:ext>
            </a:extLst>
          </p:cNvPr>
          <p:cNvSpPr>
            <a:spLocks noGrp="1"/>
          </p:cNvSpPr>
          <p:nvPr>
            <p:ph idx="1"/>
          </p:nvPr>
        </p:nvSpPr>
        <p:spPr>
          <a:xfrm>
            <a:off x="140832" y="1072315"/>
            <a:ext cx="8251837" cy="5122984"/>
          </a:xfrm>
        </p:spPr>
        <p:txBody>
          <a:bodyPr>
            <a:normAutofit/>
          </a:bodyPr>
          <a:lstStyle/>
          <a:p>
            <a:pPr>
              <a:lnSpc>
                <a:spcPct val="120000"/>
              </a:lnSpc>
            </a:pPr>
            <a:r>
              <a:rPr lang="en-US" sz="2400" b="1" dirty="0"/>
              <a:t>Step 1- Injection</a:t>
            </a:r>
            <a:r>
              <a:rPr lang="en-US" sz="2400" dirty="0"/>
              <a:t>. Vaccine is injected into the arm.</a:t>
            </a:r>
          </a:p>
          <a:p>
            <a:pPr>
              <a:lnSpc>
                <a:spcPct val="120000"/>
              </a:lnSpc>
            </a:pPr>
            <a:r>
              <a:rPr lang="en-US" sz="2400" b="1" dirty="0"/>
              <a:t>Step 2- DNA Entry</a:t>
            </a:r>
            <a:r>
              <a:rPr lang="en-US" sz="2400" dirty="0"/>
              <a:t>. Adenovirus containing manufactured DNA enters the muscle cells at the site of injection by engulfing the adenovirus.</a:t>
            </a:r>
          </a:p>
          <a:p>
            <a:pPr>
              <a:lnSpc>
                <a:spcPct val="120000"/>
              </a:lnSpc>
            </a:pPr>
            <a:r>
              <a:rPr lang="en-US" sz="2400" b="1" dirty="0"/>
              <a:t>Step 3- Spike Protein Production</a:t>
            </a:r>
            <a:r>
              <a:rPr lang="en-US" sz="2400" dirty="0"/>
              <a:t>. Once the DNA is inside the cell, the cells own machinery reads the DNA instructions to make the mRNA that will eventually be used to make the spike protein</a:t>
            </a:r>
          </a:p>
          <a:p>
            <a:pPr>
              <a:lnSpc>
                <a:spcPct val="120000"/>
              </a:lnSpc>
            </a:pPr>
            <a:endParaRPr lang="en-US" sz="2400" dirty="0"/>
          </a:p>
        </p:txBody>
      </p:sp>
      <p:grpSp>
        <p:nvGrpSpPr>
          <p:cNvPr id="4" name="Group 3">
            <a:extLst>
              <a:ext uri="{FF2B5EF4-FFF2-40B4-BE49-F238E27FC236}">
                <a16:creationId xmlns:a16="http://schemas.microsoft.com/office/drawing/2014/main" id="{12EEE505-B80D-1F45-A27F-966FDCF97285}"/>
              </a:ext>
            </a:extLst>
          </p:cNvPr>
          <p:cNvGrpSpPr/>
          <p:nvPr/>
        </p:nvGrpSpPr>
        <p:grpSpPr>
          <a:xfrm>
            <a:off x="8459672" y="1525850"/>
            <a:ext cx="3732328" cy="4578059"/>
            <a:chOff x="233136" y="965924"/>
            <a:chExt cx="4614636" cy="5537563"/>
          </a:xfrm>
        </p:grpSpPr>
        <p:pic>
          <p:nvPicPr>
            <p:cNvPr id="17" name="Picture 2">
              <a:extLst>
                <a:ext uri="{FF2B5EF4-FFF2-40B4-BE49-F238E27FC236}">
                  <a16:creationId xmlns:a16="http://schemas.microsoft.com/office/drawing/2014/main" id="{55C7506E-5228-A740-A056-22F41A0F07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136" y="965924"/>
              <a:ext cx="4614636" cy="553756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8A27F9A0-BE08-5A4E-A445-00CDCDA884FD}"/>
                </a:ext>
              </a:extLst>
            </p:cNvPr>
            <p:cNvSpPr txBox="1"/>
            <p:nvPr/>
          </p:nvSpPr>
          <p:spPr>
            <a:xfrm>
              <a:off x="1981096" y="1012371"/>
              <a:ext cx="2162630" cy="1236878"/>
            </a:xfrm>
            <a:prstGeom prst="rect">
              <a:avLst/>
            </a:prstGeom>
            <a:noFill/>
          </p:spPr>
          <p:txBody>
            <a:bodyPr wrap="square" rtlCol="0">
              <a:spAutoFit/>
            </a:bodyPr>
            <a:lstStyle/>
            <a:p>
              <a:r>
                <a:rPr lang="en-US" sz="1400" dirty="0">
                  <a:solidFill>
                    <a:schemeClr val="bg1"/>
                  </a:solidFill>
                </a:rPr>
                <a:t>1- Adenovirus with SARS-CoV-2 DNA</a:t>
              </a:r>
            </a:p>
          </p:txBody>
        </p:sp>
        <p:sp>
          <p:nvSpPr>
            <p:cNvPr id="19" name="TextBox 18">
              <a:extLst>
                <a:ext uri="{FF2B5EF4-FFF2-40B4-BE49-F238E27FC236}">
                  <a16:creationId xmlns:a16="http://schemas.microsoft.com/office/drawing/2014/main" id="{1680078D-547D-DC40-9494-7AA98073C3A1}"/>
                </a:ext>
              </a:extLst>
            </p:cNvPr>
            <p:cNvSpPr txBox="1"/>
            <p:nvPr/>
          </p:nvSpPr>
          <p:spPr>
            <a:xfrm>
              <a:off x="2685143" y="2896096"/>
              <a:ext cx="2162629" cy="1236878"/>
            </a:xfrm>
            <a:prstGeom prst="rect">
              <a:avLst/>
            </a:prstGeom>
            <a:noFill/>
          </p:spPr>
          <p:txBody>
            <a:bodyPr wrap="square" rtlCol="0">
              <a:spAutoFit/>
            </a:bodyPr>
            <a:lstStyle/>
            <a:p>
              <a:r>
                <a:rPr lang="en-US" sz="1400" dirty="0">
                  <a:solidFill>
                    <a:schemeClr val="bg1"/>
                  </a:solidFill>
                </a:rPr>
                <a:t>2- Virus engulfed by cell bubble</a:t>
              </a:r>
            </a:p>
          </p:txBody>
        </p:sp>
        <p:sp>
          <p:nvSpPr>
            <p:cNvPr id="20" name="TextBox 19">
              <a:extLst>
                <a:ext uri="{FF2B5EF4-FFF2-40B4-BE49-F238E27FC236}">
                  <a16:creationId xmlns:a16="http://schemas.microsoft.com/office/drawing/2014/main" id="{20B9475B-42CA-D24B-8241-6D8ACC341606}"/>
                </a:ext>
              </a:extLst>
            </p:cNvPr>
            <p:cNvSpPr txBox="1"/>
            <p:nvPr/>
          </p:nvSpPr>
          <p:spPr>
            <a:xfrm>
              <a:off x="486364" y="2998986"/>
              <a:ext cx="1945549" cy="1597632"/>
            </a:xfrm>
            <a:prstGeom prst="rect">
              <a:avLst/>
            </a:prstGeom>
            <a:noFill/>
          </p:spPr>
          <p:txBody>
            <a:bodyPr wrap="square" rtlCol="0">
              <a:spAutoFit/>
            </a:bodyPr>
            <a:lstStyle/>
            <a:p>
              <a:r>
                <a:rPr lang="en-US" sz="1400" dirty="0">
                  <a:solidFill>
                    <a:schemeClr val="bg1"/>
                  </a:solidFill>
                </a:rPr>
                <a:t>3-Virus inserts SARS CoV-2 DNA into cell nucleus </a:t>
              </a:r>
            </a:p>
          </p:txBody>
        </p:sp>
        <p:sp>
          <p:nvSpPr>
            <p:cNvPr id="21" name="TextBox 20">
              <a:extLst>
                <a:ext uri="{FF2B5EF4-FFF2-40B4-BE49-F238E27FC236}">
                  <a16:creationId xmlns:a16="http://schemas.microsoft.com/office/drawing/2014/main" id="{2DDCDFF2-5A60-0846-8C02-F661DA332107}"/>
                </a:ext>
              </a:extLst>
            </p:cNvPr>
            <p:cNvSpPr txBox="1"/>
            <p:nvPr/>
          </p:nvSpPr>
          <p:spPr>
            <a:xfrm>
              <a:off x="1565286" y="5208120"/>
              <a:ext cx="3125588" cy="515366"/>
            </a:xfrm>
            <a:prstGeom prst="rect">
              <a:avLst/>
            </a:prstGeom>
            <a:noFill/>
          </p:spPr>
          <p:txBody>
            <a:bodyPr wrap="none" rtlCol="0">
              <a:spAutoFit/>
            </a:bodyPr>
            <a:lstStyle/>
            <a:p>
              <a:r>
                <a:rPr lang="en-US" sz="1400" dirty="0">
                  <a:solidFill>
                    <a:schemeClr val="bg1"/>
                  </a:solidFill>
                </a:rPr>
                <a:t>DNA -&gt;  mRNA -&gt;  mRNA</a:t>
              </a:r>
            </a:p>
          </p:txBody>
        </p:sp>
      </p:grpSp>
      <p:sp>
        <p:nvSpPr>
          <p:cNvPr id="6" name="TextBox 5">
            <a:extLst>
              <a:ext uri="{FF2B5EF4-FFF2-40B4-BE49-F238E27FC236}">
                <a16:creationId xmlns:a16="http://schemas.microsoft.com/office/drawing/2014/main" id="{489B569E-11DE-EE49-A8CA-968079FFC1ED}"/>
              </a:ext>
            </a:extLst>
          </p:cNvPr>
          <p:cNvSpPr txBox="1"/>
          <p:nvPr/>
        </p:nvSpPr>
        <p:spPr>
          <a:xfrm>
            <a:off x="186789" y="6153159"/>
            <a:ext cx="8793241" cy="369332"/>
          </a:xfrm>
          <a:prstGeom prst="rect">
            <a:avLst/>
          </a:prstGeom>
          <a:noFill/>
        </p:spPr>
        <p:txBody>
          <a:bodyPr wrap="none" rtlCol="0">
            <a:spAutoFit/>
          </a:bodyPr>
          <a:lstStyle/>
          <a:p>
            <a:r>
              <a:rPr lang="en-US" dirty="0"/>
              <a:t>https://</a:t>
            </a:r>
            <a:r>
              <a:rPr lang="en-US" dirty="0" err="1"/>
              <a:t>www.nytimes.com</a:t>
            </a:r>
            <a:r>
              <a:rPr lang="en-US" dirty="0"/>
              <a:t>/interactive/2020/health/johnson-johnson-covid-19-vaccine.html</a:t>
            </a:r>
          </a:p>
        </p:txBody>
      </p:sp>
    </p:spTree>
    <p:extLst>
      <p:ext uri="{BB962C8B-B14F-4D97-AF65-F5344CB8AC3E}">
        <p14:creationId xmlns:p14="http://schemas.microsoft.com/office/powerpoint/2010/main" val="2760431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58B62-10F1-724B-AAA5-91283F368342}"/>
              </a:ext>
            </a:extLst>
          </p:cNvPr>
          <p:cNvSpPr>
            <a:spLocks noGrp="1"/>
          </p:cNvSpPr>
          <p:nvPr>
            <p:ph type="title"/>
          </p:nvPr>
        </p:nvSpPr>
        <p:spPr>
          <a:xfrm>
            <a:off x="-446529" y="57761"/>
            <a:ext cx="9975540" cy="1325563"/>
          </a:xfrm>
        </p:spPr>
        <p:txBody>
          <a:bodyPr>
            <a:normAutofit fontScale="90000"/>
          </a:bodyPr>
          <a:lstStyle/>
          <a:p>
            <a:r>
              <a:rPr lang="en-US" b="1" dirty="0"/>
              <a:t>How does the Johnson &amp; Johnson</a:t>
            </a:r>
            <a:br>
              <a:rPr lang="en-US" b="1" dirty="0"/>
            </a:br>
            <a:r>
              <a:rPr lang="en-US" b="1" dirty="0"/>
              <a:t>Vaccine Work?</a:t>
            </a:r>
          </a:p>
        </p:txBody>
      </p:sp>
      <p:sp>
        <p:nvSpPr>
          <p:cNvPr id="3" name="Content Placeholder 2">
            <a:extLst>
              <a:ext uri="{FF2B5EF4-FFF2-40B4-BE49-F238E27FC236}">
                <a16:creationId xmlns:a16="http://schemas.microsoft.com/office/drawing/2014/main" id="{C29D73CE-49D6-354A-B581-38AC7E643E02}"/>
              </a:ext>
            </a:extLst>
          </p:cNvPr>
          <p:cNvSpPr>
            <a:spLocks noGrp="1"/>
          </p:cNvSpPr>
          <p:nvPr>
            <p:ph idx="1"/>
          </p:nvPr>
        </p:nvSpPr>
        <p:spPr>
          <a:xfrm>
            <a:off x="140832" y="1072315"/>
            <a:ext cx="8251837" cy="5122984"/>
          </a:xfrm>
        </p:spPr>
        <p:txBody>
          <a:bodyPr anchor="t">
            <a:normAutofit/>
          </a:bodyPr>
          <a:lstStyle/>
          <a:p>
            <a:pPr>
              <a:lnSpc>
                <a:spcPct val="100000"/>
              </a:lnSpc>
            </a:pPr>
            <a:endParaRPr lang="en-US" sz="2800" b="1" dirty="0"/>
          </a:p>
          <a:p>
            <a:pPr>
              <a:lnSpc>
                <a:spcPct val="100000"/>
              </a:lnSpc>
            </a:pPr>
            <a:endParaRPr lang="en-US" sz="2800" b="1" dirty="0"/>
          </a:p>
          <a:p>
            <a:pPr>
              <a:lnSpc>
                <a:spcPct val="100000"/>
              </a:lnSpc>
            </a:pPr>
            <a:endParaRPr lang="en-US" sz="2800" b="1" dirty="0"/>
          </a:p>
          <a:p>
            <a:pPr>
              <a:lnSpc>
                <a:spcPct val="100000"/>
              </a:lnSpc>
            </a:pPr>
            <a:r>
              <a:rPr lang="en-US" sz="2800" b="1" dirty="0"/>
              <a:t>Step 3- Spike Protein Production</a:t>
            </a:r>
            <a:r>
              <a:rPr lang="en-US" sz="2800" dirty="0"/>
              <a:t>. Once the DNA is inside the cell, the cells own machinery reads the DNA instructions to make the mRNA that will eventually be used to make the spike protein</a:t>
            </a:r>
          </a:p>
          <a:p>
            <a:pPr>
              <a:lnSpc>
                <a:spcPct val="100000"/>
              </a:lnSpc>
            </a:pPr>
            <a:endParaRPr lang="en-US" sz="2800" dirty="0"/>
          </a:p>
        </p:txBody>
      </p:sp>
      <p:grpSp>
        <p:nvGrpSpPr>
          <p:cNvPr id="5" name="Group 4">
            <a:extLst>
              <a:ext uri="{FF2B5EF4-FFF2-40B4-BE49-F238E27FC236}">
                <a16:creationId xmlns:a16="http://schemas.microsoft.com/office/drawing/2014/main" id="{C658D45D-B1BF-6342-82FC-B368FCE67DC9}"/>
              </a:ext>
            </a:extLst>
          </p:cNvPr>
          <p:cNvGrpSpPr/>
          <p:nvPr/>
        </p:nvGrpSpPr>
        <p:grpSpPr>
          <a:xfrm>
            <a:off x="8581317" y="1383324"/>
            <a:ext cx="3726987" cy="3961504"/>
            <a:chOff x="6638072" y="1012372"/>
            <a:chExt cx="5084519" cy="5299562"/>
          </a:xfrm>
        </p:grpSpPr>
        <p:pic>
          <p:nvPicPr>
            <p:cNvPr id="23" name="Picture 8">
              <a:extLst>
                <a:ext uri="{FF2B5EF4-FFF2-40B4-BE49-F238E27FC236}">
                  <a16:creationId xmlns:a16="http://schemas.microsoft.com/office/drawing/2014/main" id="{D085562E-86BD-F349-96CD-F4944B8D4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8072" y="1012372"/>
              <a:ext cx="4672692" cy="529956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805C1401-9135-504B-B01C-EE63966F9FEF}"/>
                </a:ext>
              </a:extLst>
            </p:cNvPr>
            <p:cNvSpPr txBox="1"/>
            <p:nvPr/>
          </p:nvSpPr>
          <p:spPr>
            <a:xfrm>
              <a:off x="6842506" y="2070556"/>
              <a:ext cx="3136890" cy="919487"/>
            </a:xfrm>
            <a:prstGeom prst="rect">
              <a:avLst/>
            </a:prstGeom>
            <a:noFill/>
          </p:spPr>
          <p:txBody>
            <a:bodyPr wrap="square" rtlCol="0">
              <a:spAutoFit/>
            </a:bodyPr>
            <a:lstStyle/>
            <a:p>
              <a:r>
                <a:rPr lang="en-US" sz="1200" dirty="0">
                  <a:solidFill>
                    <a:schemeClr val="bg2"/>
                  </a:solidFill>
                </a:rPr>
                <a:t>4- mRNA </a:t>
              </a:r>
            </a:p>
            <a:p>
              <a:r>
                <a:rPr lang="en-US" sz="1200" dirty="0">
                  <a:solidFill>
                    <a:schemeClr val="bg2"/>
                  </a:solidFill>
                </a:rPr>
                <a:t>is translated to </a:t>
              </a:r>
            </a:p>
            <a:p>
              <a:r>
                <a:rPr lang="en-US" sz="1200" dirty="0">
                  <a:solidFill>
                    <a:schemeClr val="bg2"/>
                  </a:solidFill>
                </a:rPr>
                <a:t>Make spike protein</a:t>
              </a:r>
            </a:p>
          </p:txBody>
        </p:sp>
        <p:sp>
          <p:nvSpPr>
            <p:cNvPr id="25" name="TextBox 24">
              <a:extLst>
                <a:ext uri="{FF2B5EF4-FFF2-40B4-BE49-F238E27FC236}">
                  <a16:creationId xmlns:a16="http://schemas.microsoft.com/office/drawing/2014/main" id="{5EF47036-4359-6143-B494-E1B46E691E8C}"/>
                </a:ext>
              </a:extLst>
            </p:cNvPr>
            <p:cNvSpPr txBox="1"/>
            <p:nvPr/>
          </p:nvSpPr>
          <p:spPr>
            <a:xfrm>
              <a:off x="7984331" y="1528595"/>
              <a:ext cx="786851" cy="396634"/>
            </a:xfrm>
            <a:prstGeom prst="rect">
              <a:avLst/>
            </a:prstGeom>
            <a:noFill/>
          </p:spPr>
          <p:txBody>
            <a:bodyPr wrap="none" rtlCol="0">
              <a:spAutoFit/>
            </a:bodyPr>
            <a:lstStyle/>
            <a:p>
              <a:r>
                <a:rPr lang="en-US" sz="1200" dirty="0">
                  <a:solidFill>
                    <a:schemeClr val="bg2"/>
                  </a:solidFill>
                </a:rPr>
                <a:t>tRNA</a:t>
              </a:r>
            </a:p>
          </p:txBody>
        </p:sp>
        <p:sp>
          <p:nvSpPr>
            <p:cNvPr id="27" name="TextBox 26">
              <a:extLst>
                <a:ext uri="{FF2B5EF4-FFF2-40B4-BE49-F238E27FC236}">
                  <a16:creationId xmlns:a16="http://schemas.microsoft.com/office/drawing/2014/main" id="{742862E3-29C5-024B-BE73-498C535F8C25}"/>
                </a:ext>
              </a:extLst>
            </p:cNvPr>
            <p:cNvSpPr txBox="1"/>
            <p:nvPr/>
          </p:nvSpPr>
          <p:spPr>
            <a:xfrm>
              <a:off x="9613526" y="3775296"/>
              <a:ext cx="985216" cy="661056"/>
            </a:xfrm>
            <a:prstGeom prst="rect">
              <a:avLst/>
            </a:prstGeom>
            <a:noFill/>
          </p:spPr>
          <p:txBody>
            <a:bodyPr wrap="none" rtlCol="0">
              <a:spAutoFit/>
            </a:bodyPr>
            <a:lstStyle/>
            <a:p>
              <a:r>
                <a:rPr lang="en-US" sz="1200" dirty="0">
                  <a:solidFill>
                    <a:schemeClr val="bg2"/>
                  </a:solidFill>
                </a:rPr>
                <a:t>Cell </a:t>
              </a:r>
            </a:p>
            <a:p>
              <a:r>
                <a:rPr lang="en-US" sz="1200" dirty="0">
                  <a:solidFill>
                    <a:schemeClr val="bg2"/>
                  </a:solidFill>
                </a:rPr>
                <a:t>nucleus</a:t>
              </a:r>
            </a:p>
          </p:txBody>
        </p:sp>
        <p:sp>
          <p:nvSpPr>
            <p:cNvPr id="34" name="TextBox 33">
              <a:extLst>
                <a:ext uri="{FF2B5EF4-FFF2-40B4-BE49-F238E27FC236}">
                  <a16:creationId xmlns:a16="http://schemas.microsoft.com/office/drawing/2014/main" id="{3A9BF05E-735F-A74F-A35D-A7E1EC452CD7}"/>
                </a:ext>
              </a:extLst>
            </p:cNvPr>
            <p:cNvSpPr txBox="1"/>
            <p:nvPr/>
          </p:nvSpPr>
          <p:spPr>
            <a:xfrm>
              <a:off x="7170055" y="3324833"/>
              <a:ext cx="3277181" cy="661056"/>
            </a:xfrm>
            <a:prstGeom prst="rect">
              <a:avLst/>
            </a:prstGeom>
            <a:noFill/>
          </p:spPr>
          <p:txBody>
            <a:bodyPr wrap="square" rtlCol="0">
              <a:spAutoFit/>
            </a:bodyPr>
            <a:lstStyle/>
            <a:p>
              <a:r>
                <a:rPr lang="en-US" sz="1200" dirty="0">
                  <a:solidFill>
                    <a:schemeClr val="bg2"/>
                  </a:solidFill>
                </a:rPr>
                <a:t>5- Three spike proteins combine to make full spike protein</a:t>
              </a:r>
            </a:p>
          </p:txBody>
        </p:sp>
        <p:sp>
          <p:nvSpPr>
            <p:cNvPr id="35" name="TextBox 34">
              <a:extLst>
                <a:ext uri="{FF2B5EF4-FFF2-40B4-BE49-F238E27FC236}">
                  <a16:creationId xmlns:a16="http://schemas.microsoft.com/office/drawing/2014/main" id="{82A232E1-078C-AA41-A6F5-5C39E5FEE1E1}"/>
                </a:ext>
              </a:extLst>
            </p:cNvPr>
            <p:cNvSpPr txBox="1"/>
            <p:nvPr/>
          </p:nvSpPr>
          <p:spPr>
            <a:xfrm>
              <a:off x="9590894" y="2686945"/>
              <a:ext cx="1160672" cy="394066"/>
            </a:xfrm>
            <a:prstGeom prst="rect">
              <a:avLst/>
            </a:prstGeom>
            <a:noFill/>
          </p:spPr>
          <p:txBody>
            <a:bodyPr wrap="none" rtlCol="0">
              <a:spAutoFit/>
            </a:bodyPr>
            <a:lstStyle/>
            <a:p>
              <a:r>
                <a:rPr lang="en-US" sz="1200" dirty="0">
                  <a:solidFill>
                    <a:schemeClr val="bg2"/>
                  </a:solidFill>
                </a:rPr>
                <a:t>Full Spike</a:t>
              </a:r>
            </a:p>
          </p:txBody>
        </p:sp>
        <p:sp>
          <p:nvSpPr>
            <p:cNvPr id="37" name="TextBox 36">
              <a:extLst>
                <a:ext uri="{FF2B5EF4-FFF2-40B4-BE49-F238E27FC236}">
                  <a16:creationId xmlns:a16="http://schemas.microsoft.com/office/drawing/2014/main" id="{23D2769E-5D45-494A-8552-1EDDD58E0535}"/>
                </a:ext>
              </a:extLst>
            </p:cNvPr>
            <p:cNvSpPr txBox="1"/>
            <p:nvPr/>
          </p:nvSpPr>
          <p:spPr>
            <a:xfrm>
              <a:off x="9591384" y="1697873"/>
              <a:ext cx="958751" cy="919487"/>
            </a:xfrm>
            <a:prstGeom prst="rect">
              <a:avLst/>
            </a:prstGeom>
            <a:noFill/>
          </p:spPr>
          <p:txBody>
            <a:bodyPr wrap="none" rtlCol="0">
              <a:spAutoFit/>
            </a:bodyPr>
            <a:lstStyle/>
            <a:p>
              <a:r>
                <a:rPr lang="en-US" sz="1200" dirty="0">
                  <a:solidFill>
                    <a:schemeClr val="bg2"/>
                  </a:solidFill>
                </a:rPr>
                <a:t>Spike</a:t>
              </a:r>
            </a:p>
            <a:p>
              <a:r>
                <a:rPr lang="en-US" sz="1200" dirty="0">
                  <a:solidFill>
                    <a:schemeClr val="bg2"/>
                  </a:solidFill>
                </a:rPr>
                <a:t>Protein</a:t>
              </a:r>
            </a:p>
            <a:p>
              <a:r>
                <a:rPr lang="en-US" sz="1200" dirty="0">
                  <a:solidFill>
                    <a:schemeClr val="bg2"/>
                  </a:solidFill>
                </a:rPr>
                <a:t>piece</a:t>
              </a:r>
            </a:p>
          </p:txBody>
        </p:sp>
        <p:sp>
          <p:nvSpPr>
            <p:cNvPr id="38" name="TextBox 37">
              <a:extLst>
                <a:ext uri="{FF2B5EF4-FFF2-40B4-BE49-F238E27FC236}">
                  <a16:creationId xmlns:a16="http://schemas.microsoft.com/office/drawing/2014/main" id="{5D3FBC02-C3FC-5B4A-BF00-6B59985D9D70}"/>
                </a:ext>
              </a:extLst>
            </p:cNvPr>
            <p:cNvSpPr txBox="1"/>
            <p:nvPr/>
          </p:nvSpPr>
          <p:spPr>
            <a:xfrm>
              <a:off x="6673243" y="5513157"/>
              <a:ext cx="5049348" cy="661056"/>
            </a:xfrm>
            <a:prstGeom prst="rect">
              <a:avLst/>
            </a:prstGeom>
            <a:noFill/>
          </p:spPr>
          <p:txBody>
            <a:bodyPr wrap="none" rtlCol="0">
              <a:spAutoFit/>
            </a:bodyPr>
            <a:lstStyle/>
            <a:p>
              <a:r>
                <a:rPr lang="en-US" sz="1200" dirty="0">
                  <a:solidFill>
                    <a:schemeClr val="bg2"/>
                  </a:solidFill>
                </a:rPr>
                <a:t>6- Spike</a:t>
              </a:r>
            </a:p>
            <a:p>
              <a:r>
                <a:rPr lang="en-US" sz="1200" dirty="0">
                  <a:solidFill>
                    <a:schemeClr val="bg2"/>
                  </a:solidFill>
                </a:rPr>
                <a:t>proteins produced from cells migrate to cell surface</a:t>
              </a:r>
            </a:p>
          </p:txBody>
        </p:sp>
      </p:grpSp>
      <p:sp>
        <p:nvSpPr>
          <p:cNvPr id="6" name="TextBox 5">
            <a:extLst>
              <a:ext uri="{FF2B5EF4-FFF2-40B4-BE49-F238E27FC236}">
                <a16:creationId xmlns:a16="http://schemas.microsoft.com/office/drawing/2014/main" id="{28E02353-7320-B142-B111-4B5EAB5F3AA8}"/>
              </a:ext>
            </a:extLst>
          </p:cNvPr>
          <p:cNvSpPr txBox="1"/>
          <p:nvPr/>
        </p:nvSpPr>
        <p:spPr>
          <a:xfrm>
            <a:off x="735770" y="6010633"/>
            <a:ext cx="8793241" cy="369332"/>
          </a:xfrm>
          <a:prstGeom prst="rect">
            <a:avLst/>
          </a:prstGeom>
          <a:noFill/>
        </p:spPr>
        <p:txBody>
          <a:bodyPr wrap="none" rtlCol="0">
            <a:spAutoFit/>
          </a:bodyPr>
          <a:lstStyle/>
          <a:p>
            <a:r>
              <a:rPr lang="en-US" dirty="0"/>
              <a:t>https://</a:t>
            </a:r>
            <a:r>
              <a:rPr lang="en-US" dirty="0" err="1"/>
              <a:t>www.nytimes.com</a:t>
            </a:r>
            <a:r>
              <a:rPr lang="en-US" dirty="0"/>
              <a:t>/interactive/2020/health/johnson-johnson-covid-19-vaccine.html</a:t>
            </a:r>
          </a:p>
        </p:txBody>
      </p:sp>
    </p:spTree>
    <p:extLst>
      <p:ext uri="{BB962C8B-B14F-4D97-AF65-F5344CB8AC3E}">
        <p14:creationId xmlns:p14="http://schemas.microsoft.com/office/powerpoint/2010/main" val="2296547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58B62-10F1-724B-AAA5-91283F368342}"/>
              </a:ext>
            </a:extLst>
          </p:cNvPr>
          <p:cNvSpPr>
            <a:spLocks noGrp="1"/>
          </p:cNvSpPr>
          <p:nvPr>
            <p:ph type="title"/>
          </p:nvPr>
        </p:nvSpPr>
        <p:spPr>
          <a:xfrm>
            <a:off x="335768" y="125723"/>
            <a:ext cx="8206653" cy="1325563"/>
          </a:xfrm>
        </p:spPr>
        <p:txBody>
          <a:bodyPr>
            <a:normAutofit fontScale="90000"/>
          </a:bodyPr>
          <a:lstStyle/>
          <a:p>
            <a:r>
              <a:rPr lang="en-US" b="1" dirty="0"/>
              <a:t>How does the J&amp;J Vaccine Work?</a:t>
            </a:r>
          </a:p>
        </p:txBody>
      </p:sp>
      <p:sp>
        <p:nvSpPr>
          <p:cNvPr id="3" name="Content Placeholder 2">
            <a:extLst>
              <a:ext uri="{FF2B5EF4-FFF2-40B4-BE49-F238E27FC236}">
                <a16:creationId xmlns:a16="http://schemas.microsoft.com/office/drawing/2014/main" id="{C29D73CE-49D6-354A-B581-38AC7E643E02}"/>
              </a:ext>
            </a:extLst>
          </p:cNvPr>
          <p:cNvSpPr>
            <a:spLocks noGrp="1"/>
          </p:cNvSpPr>
          <p:nvPr>
            <p:ph idx="1"/>
          </p:nvPr>
        </p:nvSpPr>
        <p:spPr>
          <a:xfrm>
            <a:off x="276166" y="1383324"/>
            <a:ext cx="8492695" cy="5122984"/>
          </a:xfrm>
        </p:spPr>
        <p:txBody>
          <a:bodyPr>
            <a:normAutofit fontScale="62500" lnSpcReduction="20000"/>
          </a:bodyPr>
          <a:lstStyle/>
          <a:p>
            <a:pPr>
              <a:lnSpc>
                <a:spcPct val="120000"/>
              </a:lnSpc>
            </a:pPr>
            <a:r>
              <a:rPr lang="en-US" b="1" dirty="0"/>
              <a:t>Step 4- Begin Immune System Training</a:t>
            </a:r>
            <a:r>
              <a:rPr lang="en-US" dirty="0"/>
              <a:t>. The cell releases SARS-CoV-2 spike proteins which are consumed by antigen-presenting cells (APC). The APC sends information to the immune system that something foreign is in the body by producing viral peptides.</a:t>
            </a:r>
          </a:p>
          <a:p>
            <a:pPr>
              <a:lnSpc>
                <a:spcPct val="120000"/>
              </a:lnSpc>
            </a:pPr>
            <a:endParaRPr lang="en-US" b="1" dirty="0"/>
          </a:p>
          <a:p>
            <a:pPr>
              <a:lnSpc>
                <a:spcPct val="120000"/>
              </a:lnSpc>
            </a:pPr>
            <a:r>
              <a:rPr lang="en-US" b="1" dirty="0"/>
              <a:t>Step 5-  Immune System Training Begins! </a:t>
            </a:r>
            <a:r>
              <a:rPr lang="en-US" dirty="0"/>
              <a:t>The immune system detects the presence of the viral peptides and begins to train itself against the virus by sending out a smaller army of its defense system- B cells and helper T cells.</a:t>
            </a:r>
          </a:p>
          <a:p>
            <a:pPr>
              <a:lnSpc>
                <a:spcPct val="120000"/>
              </a:lnSpc>
            </a:pPr>
            <a:endParaRPr lang="en-US" dirty="0"/>
          </a:p>
          <a:p>
            <a:pPr>
              <a:lnSpc>
                <a:spcPct val="120000"/>
              </a:lnSpc>
            </a:pPr>
            <a:r>
              <a:rPr lang="en-US" b="1" dirty="0"/>
              <a:t>Step 6- Real-life Virus Exposure</a:t>
            </a:r>
            <a:r>
              <a:rPr lang="en-US" dirty="0"/>
              <a:t>.  Once a person is exposed to the actual virus, the helper T cells will remember the spike protein that they had been previously exposed to from the vaccine. </a:t>
            </a:r>
          </a:p>
          <a:p>
            <a:pPr>
              <a:lnSpc>
                <a:spcPct val="120000"/>
              </a:lnSpc>
            </a:pPr>
            <a:r>
              <a:rPr lang="en-US" dirty="0"/>
              <a:t>Helper T cells quickly notify (1) cytotoxic T-cells which engulf infected cells and destroy them and (2) B-cells, which previously produced antibodies that block the virus from infecting healthy cells. </a:t>
            </a:r>
          </a:p>
        </p:txBody>
      </p:sp>
      <p:grpSp>
        <p:nvGrpSpPr>
          <p:cNvPr id="5" name="Group 4">
            <a:extLst>
              <a:ext uri="{FF2B5EF4-FFF2-40B4-BE49-F238E27FC236}">
                <a16:creationId xmlns:a16="http://schemas.microsoft.com/office/drawing/2014/main" id="{E964008A-A798-7B4F-814A-29C370145295}"/>
              </a:ext>
            </a:extLst>
          </p:cNvPr>
          <p:cNvGrpSpPr/>
          <p:nvPr/>
        </p:nvGrpSpPr>
        <p:grpSpPr>
          <a:xfrm>
            <a:off x="9056529" y="-56554"/>
            <a:ext cx="3408926" cy="6858000"/>
            <a:chOff x="8916011" y="0"/>
            <a:chExt cx="3408926" cy="6858000"/>
          </a:xfrm>
        </p:grpSpPr>
        <p:pic>
          <p:nvPicPr>
            <p:cNvPr id="9241" name="Picture 25" descr="https://www.washingtonpost.com/wp-stat/graphics/ai2html/FIRST_VACCINE_mRNA/UAOSEH3BOVF5ZLQ2JF43JZWRHE/FIRST_VACCINE_mRNA-large.jpg?v=8">
              <a:extLst>
                <a:ext uri="{FF2B5EF4-FFF2-40B4-BE49-F238E27FC236}">
                  <a16:creationId xmlns:a16="http://schemas.microsoft.com/office/drawing/2014/main" id="{7849D1F9-AAEF-1044-9DD2-46D0111CFA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6584" y="0"/>
              <a:ext cx="31353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234FE6CF-FD77-E444-8173-975F4CE13923}"/>
                </a:ext>
              </a:extLst>
            </p:cNvPr>
            <p:cNvSpPr txBox="1"/>
            <p:nvPr/>
          </p:nvSpPr>
          <p:spPr>
            <a:xfrm>
              <a:off x="9056687" y="843240"/>
              <a:ext cx="8778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Step  2 </a:t>
              </a:r>
            </a:p>
          </p:txBody>
        </p:sp>
        <p:sp>
          <p:nvSpPr>
            <p:cNvPr id="29" name="TextBox 28">
              <a:extLst>
                <a:ext uri="{FF2B5EF4-FFF2-40B4-BE49-F238E27FC236}">
                  <a16:creationId xmlns:a16="http://schemas.microsoft.com/office/drawing/2014/main" id="{0946B0D7-0024-FF4A-9B9C-6C0BE313E5E1}"/>
                </a:ext>
              </a:extLst>
            </p:cNvPr>
            <p:cNvSpPr txBox="1"/>
            <p:nvPr/>
          </p:nvSpPr>
          <p:spPr>
            <a:xfrm>
              <a:off x="9056686" y="2168803"/>
              <a:ext cx="8778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Step  3 </a:t>
              </a:r>
            </a:p>
          </p:txBody>
        </p:sp>
        <p:sp>
          <p:nvSpPr>
            <p:cNvPr id="30" name="TextBox 29">
              <a:extLst>
                <a:ext uri="{FF2B5EF4-FFF2-40B4-BE49-F238E27FC236}">
                  <a16:creationId xmlns:a16="http://schemas.microsoft.com/office/drawing/2014/main" id="{A108A8FE-5534-5542-AE01-855AFCC8B78C}"/>
                </a:ext>
              </a:extLst>
            </p:cNvPr>
            <p:cNvSpPr txBox="1"/>
            <p:nvPr/>
          </p:nvSpPr>
          <p:spPr>
            <a:xfrm>
              <a:off x="8916011" y="104576"/>
              <a:ext cx="8778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Step  1 </a:t>
              </a:r>
            </a:p>
          </p:txBody>
        </p:sp>
        <p:sp>
          <p:nvSpPr>
            <p:cNvPr id="31" name="TextBox 30">
              <a:extLst>
                <a:ext uri="{FF2B5EF4-FFF2-40B4-BE49-F238E27FC236}">
                  <a16:creationId xmlns:a16="http://schemas.microsoft.com/office/drawing/2014/main" id="{CA7BF6E2-B4B0-DD43-8034-C64503FD4F39}"/>
                </a:ext>
              </a:extLst>
            </p:cNvPr>
            <p:cNvSpPr txBox="1"/>
            <p:nvPr/>
          </p:nvSpPr>
          <p:spPr>
            <a:xfrm>
              <a:off x="8917986" y="3754228"/>
              <a:ext cx="8778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Step  4 </a:t>
              </a:r>
            </a:p>
          </p:txBody>
        </p:sp>
        <p:sp>
          <p:nvSpPr>
            <p:cNvPr id="32" name="TextBox 31">
              <a:extLst>
                <a:ext uri="{FF2B5EF4-FFF2-40B4-BE49-F238E27FC236}">
                  <a16:creationId xmlns:a16="http://schemas.microsoft.com/office/drawing/2014/main" id="{9864F943-901E-6541-A09D-49E65573B48C}"/>
                </a:ext>
              </a:extLst>
            </p:cNvPr>
            <p:cNvSpPr txBox="1"/>
            <p:nvPr/>
          </p:nvSpPr>
          <p:spPr>
            <a:xfrm>
              <a:off x="10465685" y="3913832"/>
              <a:ext cx="5597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APC</a:t>
              </a:r>
            </a:p>
          </p:txBody>
        </p:sp>
        <p:sp>
          <p:nvSpPr>
            <p:cNvPr id="33" name="TextBox 32">
              <a:extLst>
                <a:ext uri="{FF2B5EF4-FFF2-40B4-BE49-F238E27FC236}">
                  <a16:creationId xmlns:a16="http://schemas.microsoft.com/office/drawing/2014/main" id="{F6FB56A6-FC80-F145-B046-FB26532ED903}"/>
                </a:ext>
              </a:extLst>
            </p:cNvPr>
            <p:cNvSpPr txBox="1"/>
            <p:nvPr/>
          </p:nvSpPr>
          <p:spPr>
            <a:xfrm>
              <a:off x="10411127" y="3244334"/>
              <a:ext cx="15047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Spike proteins</a:t>
              </a:r>
            </a:p>
          </p:txBody>
        </p:sp>
        <p:cxnSp>
          <p:nvCxnSpPr>
            <p:cNvPr id="28" name="Straight Arrow Connector 27">
              <a:extLst>
                <a:ext uri="{FF2B5EF4-FFF2-40B4-BE49-F238E27FC236}">
                  <a16:creationId xmlns:a16="http://schemas.microsoft.com/office/drawing/2014/main" id="{CC9A22FD-8FAF-B34C-A957-050AF4637193}"/>
                </a:ext>
              </a:extLst>
            </p:cNvPr>
            <p:cNvCxnSpPr>
              <a:cxnSpLocks/>
            </p:cNvCxnSpPr>
            <p:nvPr/>
          </p:nvCxnSpPr>
          <p:spPr>
            <a:xfrm flipH="1">
              <a:off x="10222378" y="4095455"/>
              <a:ext cx="24330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4EAB80B-DE8B-2E4E-94AE-F20C43DB9E95}"/>
                </a:ext>
              </a:extLst>
            </p:cNvPr>
            <p:cNvCxnSpPr>
              <a:cxnSpLocks/>
            </p:cNvCxnSpPr>
            <p:nvPr/>
          </p:nvCxnSpPr>
          <p:spPr>
            <a:xfrm flipH="1">
              <a:off x="10081705" y="3429000"/>
              <a:ext cx="329422" cy="99646"/>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F7A8098-19DA-F648-BEEA-5B701C94AB37}"/>
                </a:ext>
              </a:extLst>
            </p:cNvPr>
            <p:cNvCxnSpPr>
              <a:cxnSpLocks/>
              <a:stCxn id="33" idx="1"/>
            </p:cNvCxnSpPr>
            <p:nvPr/>
          </p:nvCxnSpPr>
          <p:spPr>
            <a:xfrm flipH="1">
              <a:off x="10222381" y="3429000"/>
              <a:ext cx="188746" cy="158289"/>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FAFED88-ABF0-E143-B24B-FDAEB45EB205}"/>
                </a:ext>
              </a:extLst>
            </p:cNvPr>
            <p:cNvSpPr txBox="1"/>
            <p:nvPr/>
          </p:nvSpPr>
          <p:spPr>
            <a:xfrm>
              <a:off x="10358273" y="4421998"/>
              <a:ext cx="13769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Helper T-Cell</a:t>
              </a:r>
            </a:p>
          </p:txBody>
        </p:sp>
        <p:cxnSp>
          <p:nvCxnSpPr>
            <p:cNvPr id="46" name="Straight Arrow Connector 45">
              <a:extLst>
                <a:ext uri="{FF2B5EF4-FFF2-40B4-BE49-F238E27FC236}">
                  <a16:creationId xmlns:a16="http://schemas.microsoft.com/office/drawing/2014/main" id="{20EA961D-A111-3645-87C6-FE7DC3DF56B4}"/>
                </a:ext>
              </a:extLst>
            </p:cNvPr>
            <p:cNvCxnSpPr>
              <a:cxnSpLocks/>
              <a:stCxn id="45" idx="1"/>
            </p:cNvCxnSpPr>
            <p:nvPr/>
          </p:nvCxnSpPr>
          <p:spPr>
            <a:xfrm flipH="1">
              <a:off x="10081705" y="4606664"/>
              <a:ext cx="276568" cy="9898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FBC0A1A-AD62-3347-9A6D-52B1C0E17B9E}"/>
                </a:ext>
              </a:extLst>
            </p:cNvPr>
            <p:cNvSpPr txBox="1"/>
            <p:nvPr/>
          </p:nvSpPr>
          <p:spPr>
            <a:xfrm>
              <a:off x="9056685" y="5817768"/>
              <a:ext cx="8778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Step  6 </a:t>
              </a:r>
            </a:p>
          </p:txBody>
        </p:sp>
        <p:sp>
          <p:nvSpPr>
            <p:cNvPr id="17" name="TextBox 16">
              <a:extLst>
                <a:ext uri="{FF2B5EF4-FFF2-40B4-BE49-F238E27FC236}">
                  <a16:creationId xmlns:a16="http://schemas.microsoft.com/office/drawing/2014/main" id="{CD67FB53-AABF-B640-B921-658C256983B4}"/>
                </a:ext>
              </a:extLst>
            </p:cNvPr>
            <p:cNvSpPr txBox="1"/>
            <p:nvPr/>
          </p:nvSpPr>
          <p:spPr>
            <a:xfrm>
              <a:off x="9083336" y="4656099"/>
              <a:ext cx="8778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Step  5 </a:t>
              </a:r>
            </a:p>
          </p:txBody>
        </p:sp>
        <p:sp>
          <p:nvSpPr>
            <p:cNvPr id="18" name="TextBox 17">
              <a:extLst>
                <a:ext uri="{FF2B5EF4-FFF2-40B4-BE49-F238E27FC236}">
                  <a16:creationId xmlns:a16="http://schemas.microsoft.com/office/drawing/2014/main" id="{013EA307-4385-2D43-A118-C3730BA69164}"/>
                </a:ext>
              </a:extLst>
            </p:cNvPr>
            <p:cNvSpPr txBox="1"/>
            <p:nvPr/>
          </p:nvSpPr>
          <p:spPr>
            <a:xfrm>
              <a:off x="9973524" y="5518637"/>
              <a:ext cx="108579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Cytotoxic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 Cell</a:t>
              </a:r>
            </a:p>
          </p:txBody>
        </p:sp>
        <p:sp>
          <p:nvSpPr>
            <p:cNvPr id="19" name="TextBox 18">
              <a:extLst>
                <a:ext uri="{FF2B5EF4-FFF2-40B4-BE49-F238E27FC236}">
                  <a16:creationId xmlns:a16="http://schemas.microsoft.com/office/drawing/2014/main" id="{B690E676-8718-D94B-BF2F-3E109206CD7F}"/>
                </a:ext>
              </a:extLst>
            </p:cNvPr>
            <p:cNvSpPr txBox="1"/>
            <p:nvPr/>
          </p:nvSpPr>
          <p:spPr>
            <a:xfrm>
              <a:off x="11239145" y="4705647"/>
              <a:ext cx="108579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Virus- Infected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Cell</a:t>
              </a:r>
            </a:p>
          </p:txBody>
        </p:sp>
        <p:sp>
          <p:nvSpPr>
            <p:cNvPr id="22" name="TextBox 21">
              <a:extLst>
                <a:ext uri="{FF2B5EF4-FFF2-40B4-BE49-F238E27FC236}">
                  <a16:creationId xmlns:a16="http://schemas.microsoft.com/office/drawing/2014/main" id="{C97E68E9-3F7F-F84C-8D6C-27747E468E34}"/>
                </a:ext>
              </a:extLst>
            </p:cNvPr>
            <p:cNvSpPr txBox="1"/>
            <p:nvPr/>
          </p:nvSpPr>
          <p:spPr>
            <a:xfrm>
              <a:off x="10887127" y="5727960"/>
              <a:ext cx="12937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Antibodies</a:t>
              </a:r>
            </a:p>
          </p:txBody>
        </p:sp>
        <p:sp>
          <p:nvSpPr>
            <p:cNvPr id="23" name="TextBox 22">
              <a:extLst>
                <a:ext uri="{FF2B5EF4-FFF2-40B4-BE49-F238E27FC236}">
                  <a16:creationId xmlns:a16="http://schemas.microsoft.com/office/drawing/2014/main" id="{24908F4F-BBCB-6A48-8CF4-DD2F2E6AA811}"/>
                </a:ext>
              </a:extLst>
            </p:cNvPr>
            <p:cNvSpPr txBox="1"/>
            <p:nvPr/>
          </p:nvSpPr>
          <p:spPr>
            <a:xfrm>
              <a:off x="9934413" y="6417630"/>
              <a:ext cx="108579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 Cell</a:t>
              </a:r>
            </a:p>
          </p:txBody>
        </p:sp>
      </p:grpSp>
      <p:sp>
        <p:nvSpPr>
          <p:cNvPr id="27" name="TextBox 26">
            <a:extLst>
              <a:ext uri="{FF2B5EF4-FFF2-40B4-BE49-F238E27FC236}">
                <a16:creationId xmlns:a16="http://schemas.microsoft.com/office/drawing/2014/main" id="{A0DCCD3B-3589-4C4A-AD3B-1A760D8B1D4F}"/>
              </a:ext>
            </a:extLst>
          </p:cNvPr>
          <p:cNvSpPr txBox="1"/>
          <p:nvPr/>
        </p:nvSpPr>
        <p:spPr>
          <a:xfrm>
            <a:off x="10519986" y="1326676"/>
            <a:ext cx="158036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Cell producing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spike protein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E67562BA-2E1C-614E-ACF8-8C64F8C40BAE}"/>
              </a:ext>
            </a:extLst>
          </p:cNvPr>
          <p:cNvGrpSpPr/>
          <p:nvPr/>
        </p:nvGrpSpPr>
        <p:grpSpPr>
          <a:xfrm>
            <a:off x="9752766" y="1581632"/>
            <a:ext cx="589792" cy="712796"/>
            <a:chOff x="9752766" y="1581632"/>
            <a:chExt cx="589792" cy="712796"/>
          </a:xfrm>
        </p:grpSpPr>
        <p:pic>
          <p:nvPicPr>
            <p:cNvPr id="34" name="Picture 2">
              <a:extLst>
                <a:ext uri="{FF2B5EF4-FFF2-40B4-BE49-F238E27FC236}">
                  <a16:creationId xmlns:a16="http://schemas.microsoft.com/office/drawing/2014/main" id="{487A5FF8-26C9-D24F-9DAC-603469024C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63" r="57873" b="79359"/>
            <a:stretch/>
          </p:blipFill>
          <p:spPr bwMode="auto">
            <a:xfrm>
              <a:off x="9752766" y="1581632"/>
              <a:ext cx="589792" cy="5805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754B470-89BA-534F-A99A-C5EB7A0C0547}"/>
                </a:ext>
              </a:extLst>
            </p:cNvPr>
            <p:cNvSpPr/>
            <p:nvPr/>
          </p:nvSpPr>
          <p:spPr>
            <a:xfrm>
              <a:off x="10163671" y="2082060"/>
              <a:ext cx="178887" cy="2123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42418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A29D64-187A-EA40-A75F-3F643703BA02}"/>
              </a:ext>
            </a:extLst>
          </p:cNvPr>
          <p:cNvSpPr>
            <a:spLocks noGrp="1"/>
          </p:cNvSpPr>
          <p:nvPr>
            <p:ph type="title"/>
          </p:nvPr>
        </p:nvSpPr>
        <p:spPr/>
        <p:txBody>
          <a:bodyPr>
            <a:normAutofit fontScale="90000"/>
          </a:bodyPr>
          <a:lstStyle/>
          <a:p>
            <a:r>
              <a:rPr lang="en-US" dirty="0"/>
              <a:t>A Sneak Peek into the B 1.1.7 Variant (strain)</a:t>
            </a:r>
          </a:p>
        </p:txBody>
      </p:sp>
      <p:pic>
        <p:nvPicPr>
          <p:cNvPr id="1026" name="Picture 2">
            <a:extLst>
              <a:ext uri="{FF2B5EF4-FFF2-40B4-BE49-F238E27FC236}">
                <a16:creationId xmlns:a16="http://schemas.microsoft.com/office/drawing/2014/main" id="{E1B5B725-95AF-414D-81B2-2AA8F190C2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26" y="1364782"/>
            <a:ext cx="3910794" cy="36285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2B52A7F-68ED-DD40-834E-1A08AB95EA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6404" y="2119282"/>
            <a:ext cx="2216835" cy="24037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6DE4FD2-FA0B-FC4F-9CE7-6745129040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1511" y="2141532"/>
            <a:ext cx="1910198" cy="23815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2FE62AB-0AAE-0B41-9047-2A1D0D773E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8593" y="2174189"/>
            <a:ext cx="2251676" cy="22764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009DC7A-F2B8-A149-8528-91EFD0B2109F}"/>
              </a:ext>
            </a:extLst>
          </p:cNvPr>
          <p:cNvSpPr txBox="1"/>
          <p:nvPr/>
        </p:nvSpPr>
        <p:spPr>
          <a:xfrm>
            <a:off x="8033285" y="1749950"/>
            <a:ext cx="1106650" cy="369332"/>
          </a:xfrm>
          <a:prstGeom prst="rect">
            <a:avLst/>
          </a:prstGeom>
          <a:noFill/>
        </p:spPr>
        <p:txBody>
          <a:bodyPr wrap="none" rtlCol="0">
            <a:spAutoFit/>
          </a:bodyPr>
          <a:lstStyle/>
          <a:p>
            <a:r>
              <a:rPr lang="en-US" dirty="0"/>
              <a:t>Side View</a:t>
            </a:r>
          </a:p>
        </p:txBody>
      </p:sp>
      <p:sp>
        <p:nvSpPr>
          <p:cNvPr id="6" name="TextBox 5">
            <a:extLst>
              <a:ext uri="{FF2B5EF4-FFF2-40B4-BE49-F238E27FC236}">
                <a16:creationId xmlns:a16="http://schemas.microsoft.com/office/drawing/2014/main" id="{598AF1B6-36C0-1F47-BFC7-C7F3D8539072}"/>
              </a:ext>
            </a:extLst>
          </p:cNvPr>
          <p:cNvSpPr txBox="1"/>
          <p:nvPr/>
        </p:nvSpPr>
        <p:spPr>
          <a:xfrm>
            <a:off x="10512993" y="1749950"/>
            <a:ext cx="1047082" cy="369332"/>
          </a:xfrm>
          <a:prstGeom prst="rect">
            <a:avLst/>
          </a:prstGeom>
          <a:noFill/>
        </p:spPr>
        <p:txBody>
          <a:bodyPr wrap="none" rtlCol="0">
            <a:spAutoFit/>
          </a:bodyPr>
          <a:lstStyle/>
          <a:p>
            <a:r>
              <a:rPr lang="en-US" dirty="0"/>
              <a:t>Top View</a:t>
            </a:r>
          </a:p>
        </p:txBody>
      </p:sp>
      <p:sp>
        <p:nvSpPr>
          <p:cNvPr id="7" name="TextBox 6">
            <a:extLst>
              <a:ext uri="{FF2B5EF4-FFF2-40B4-BE49-F238E27FC236}">
                <a16:creationId xmlns:a16="http://schemas.microsoft.com/office/drawing/2014/main" id="{799F858A-B0BB-734D-A649-1CF020FD31EE}"/>
              </a:ext>
            </a:extLst>
          </p:cNvPr>
          <p:cNvSpPr txBox="1"/>
          <p:nvPr/>
        </p:nvSpPr>
        <p:spPr>
          <a:xfrm>
            <a:off x="7631511" y="4747639"/>
            <a:ext cx="4571001" cy="1200329"/>
          </a:xfrm>
          <a:prstGeom prst="rect">
            <a:avLst/>
          </a:prstGeom>
          <a:noFill/>
        </p:spPr>
        <p:txBody>
          <a:bodyPr wrap="square" rtlCol="0">
            <a:spAutoFit/>
          </a:bodyPr>
          <a:lstStyle/>
          <a:p>
            <a:r>
              <a:rPr lang="en-US" dirty="0"/>
              <a:t>This single mutation causes a change in spike protein due to change at N150Y. It is thought that this change allows the spike protein to attach to our cells more tightly</a:t>
            </a:r>
          </a:p>
        </p:txBody>
      </p:sp>
      <p:sp>
        <p:nvSpPr>
          <p:cNvPr id="10" name="TextBox 9">
            <a:extLst>
              <a:ext uri="{FF2B5EF4-FFF2-40B4-BE49-F238E27FC236}">
                <a16:creationId xmlns:a16="http://schemas.microsoft.com/office/drawing/2014/main" id="{EE6AC853-F565-4A42-B5EC-7FDDE775F1BD}"/>
              </a:ext>
            </a:extLst>
          </p:cNvPr>
          <p:cNvSpPr txBox="1"/>
          <p:nvPr/>
        </p:nvSpPr>
        <p:spPr>
          <a:xfrm>
            <a:off x="210900" y="5011857"/>
            <a:ext cx="3910794" cy="1477328"/>
          </a:xfrm>
          <a:prstGeom prst="rect">
            <a:avLst/>
          </a:prstGeom>
          <a:noFill/>
        </p:spPr>
        <p:txBody>
          <a:bodyPr wrap="square" rtlCol="0">
            <a:spAutoFit/>
          </a:bodyPr>
          <a:lstStyle/>
          <a:p>
            <a:pPr algn="ctr"/>
            <a:r>
              <a:rPr lang="en-US" b="1" dirty="0"/>
              <a:t>17 mutations in B 1.1.7</a:t>
            </a:r>
          </a:p>
          <a:p>
            <a:r>
              <a:rPr lang="en-US" dirty="0"/>
              <a:t>Each dot represents a location where there is a mutation. The blue star shows the one location that produces the protein change seen on the right</a:t>
            </a:r>
          </a:p>
        </p:txBody>
      </p:sp>
      <p:sp>
        <p:nvSpPr>
          <p:cNvPr id="11" name="TextBox 10">
            <a:extLst>
              <a:ext uri="{FF2B5EF4-FFF2-40B4-BE49-F238E27FC236}">
                <a16:creationId xmlns:a16="http://schemas.microsoft.com/office/drawing/2014/main" id="{DDE18A97-084A-1147-9C4A-6C0762AD41B7}"/>
              </a:ext>
            </a:extLst>
          </p:cNvPr>
          <p:cNvSpPr txBox="1"/>
          <p:nvPr/>
        </p:nvSpPr>
        <p:spPr>
          <a:xfrm>
            <a:off x="4376795" y="1636681"/>
            <a:ext cx="2261388" cy="369332"/>
          </a:xfrm>
          <a:prstGeom prst="rect">
            <a:avLst/>
          </a:prstGeom>
          <a:noFill/>
        </p:spPr>
        <p:txBody>
          <a:bodyPr wrap="none" rtlCol="0">
            <a:spAutoFit/>
          </a:bodyPr>
          <a:lstStyle/>
          <a:p>
            <a:r>
              <a:rPr lang="en-US" b="1" dirty="0"/>
              <a:t>Typical Spike Protein</a:t>
            </a:r>
          </a:p>
        </p:txBody>
      </p:sp>
      <p:sp>
        <p:nvSpPr>
          <p:cNvPr id="12" name="TextBox 11">
            <a:extLst>
              <a:ext uri="{FF2B5EF4-FFF2-40B4-BE49-F238E27FC236}">
                <a16:creationId xmlns:a16="http://schemas.microsoft.com/office/drawing/2014/main" id="{2908A362-F87E-0A4E-9256-74BA38A960EF}"/>
              </a:ext>
            </a:extLst>
          </p:cNvPr>
          <p:cNvSpPr txBox="1"/>
          <p:nvPr/>
        </p:nvSpPr>
        <p:spPr>
          <a:xfrm>
            <a:off x="8951838" y="1267350"/>
            <a:ext cx="2421945" cy="369332"/>
          </a:xfrm>
          <a:prstGeom prst="rect">
            <a:avLst/>
          </a:prstGeom>
          <a:noFill/>
        </p:spPr>
        <p:txBody>
          <a:bodyPr wrap="none" rtlCol="0">
            <a:spAutoFit/>
          </a:bodyPr>
          <a:lstStyle/>
          <a:p>
            <a:r>
              <a:rPr lang="en-US" b="1" dirty="0"/>
              <a:t>Mutated Spike Protein</a:t>
            </a:r>
          </a:p>
        </p:txBody>
      </p:sp>
      <p:sp>
        <p:nvSpPr>
          <p:cNvPr id="13" name="TextBox 12">
            <a:extLst>
              <a:ext uri="{FF2B5EF4-FFF2-40B4-BE49-F238E27FC236}">
                <a16:creationId xmlns:a16="http://schemas.microsoft.com/office/drawing/2014/main" id="{CE3CAB39-0EB8-814D-A80B-0968B4C1E582}"/>
              </a:ext>
            </a:extLst>
          </p:cNvPr>
          <p:cNvSpPr txBox="1"/>
          <p:nvPr/>
        </p:nvSpPr>
        <p:spPr>
          <a:xfrm>
            <a:off x="3784568" y="3066145"/>
            <a:ext cx="346570" cy="461665"/>
          </a:xfrm>
          <a:prstGeom prst="rect">
            <a:avLst/>
          </a:prstGeom>
          <a:noFill/>
        </p:spPr>
        <p:txBody>
          <a:bodyPr wrap="none" rtlCol="0">
            <a:spAutoFit/>
          </a:bodyPr>
          <a:lstStyle/>
          <a:p>
            <a:r>
              <a:rPr lang="en-US" sz="2400" b="1" dirty="0">
                <a:solidFill>
                  <a:srgbClr val="00B0F0"/>
                </a:solidFill>
              </a:rPr>
              <a:t>*</a:t>
            </a:r>
          </a:p>
        </p:txBody>
      </p:sp>
      <p:sp>
        <p:nvSpPr>
          <p:cNvPr id="18" name="Right Arrow 17">
            <a:extLst>
              <a:ext uri="{FF2B5EF4-FFF2-40B4-BE49-F238E27FC236}">
                <a16:creationId xmlns:a16="http://schemas.microsoft.com/office/drawing/2014/main" id="{086AFCEA-155A-DE4C-B0AA-D2C9DF238287}"/>
              </a:ext>
            </a:extLst>
          </p:cNvPr>
          <p:cNvSpPr/>
          <p:nvPr/>
        </p:nvSpPr>
        <p:spPr>
          <a:xfrm>
            <a:off x="6831973" y="3109687"/>
            <a:ext cx="74030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5043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1C95-0F5B-EB4D-9DA9-0A61BF2BC113}"/>
              </a:ext>
            </a:extLst>
          </p:cNvPr>
          <p:cNvSpPr>
            <a:spLocks noGrp="1"/>
          </p:cNvSpPr>
          <p:nvPr>
            <p:ph type="title"/>
          </p:nvPr>
        </p:nvSpPr>
        <p:spPr>
          <a:xfrm>
            <a:off x="609600" y="457200"/>
            <a:ext cx="4833257" cy="5029200"/>
          </a:xfrm>
        </p:spPr>
        <p:txBody>
          <a:bodyPr anchor="t">
            <a:normAutofit/>
          </a:bodyPr>
          <a:lstStyle/>
          <a:p>
            <a:r>
              <a:rPr lang="en-US" dirty="0"/>
              <a:t>B1.1.7 is Just One Variant</a:t>
            </a:r>
          </a:p>
        </p:txBody>
      </p:sp>
      <p:sp>
        <p:nvSpPr>
          <p:cNvPr id="3" name="Content Placeholder 2">
            <a:extLst>
              <a:ext uri="{FF2B5EF4-FFF2-40B4-BE49-F238E27FC236}">
                <a16:creationId xmlns:a16="http://schemas.microsoft.com/office/drawing/2014/main" id="{AB724428-66D4-7742-BA76-AAC9FD77B1EA}"/>
              </a:ext>
            </a:extLst>
          </p:cNvPr>
          <p:cNvSpPr>
            <a:spLocks noGrp="1"/>
          </p:cNvSpPr>
          <p:nvPr>
            <p:ph sz="half" idx="1"/>
          </p:nvPr>
        </p:nvSpPr>
        <p:spPr>
          <a:xfrm>
            <a:off x="609600" y="1600201"/>
            <a:ext cx="6139546" cy="5257799"/>
          </a:xfrm>
        </p:spPr>
        <p:txBody>
          <a:bodyPr anchor="ctr">
            <a:normAutofit/>
          </a:bodyPr>
          <a:lstStyle/>
          <a:p>
            <a:r>
              <a:rPr lang="en-US" dirty="0"/>
              <a:t>South Africa- B.1.351</a:t>
            </a:r>
          </a:p>
          <a:p>
            <a:r>
              <a:rPr lang="en-US" dirty="0"/>
              <a:t>Brazil- P.1</a:t>
            </a:r>
          </a:p>
          <a:p>
            <a:endParaRPr lang="en-US" dirty="0"/>
          </a:p>
          <a:p>
            <a:endParaRPr lang="en-US" dirty="0"/>
          </a:p>
        </p:txBody>
      </p:sp>
      <p:grpSp>
        <p:nvGrpSpPr>
          <p:cNvPr id="5" name="Group 4">
            <a:extLst>
              <a:ext uri="{FF2B5EF4-FFF2-40B4-BE49-F238E27FC236}">
                <a16:creationId xmlns:a16="http://schemas.microsoft.com/office/drawing/2014/main" id="{438D1F0A-090C-B945-8697-389177993B64}"/>
              </a:ext>
            </a:extLst>
          </p:cNvPr>
          <p:cNvGrpSpPr/>
          <p:nvPr/>
        </p:nvGrpSpPr>
        <p:grpSpPr>
          <a:xfrm>
            <a:off x="7823199" y="0"/>
            <a:ext cx="3338287" cy="8602370"/>
            <a:chOff x="8285898" y="1011023"/>
            <a:chExt cx="2498216" cy="7359117"/>
          </a:xfrm>
        </p:grpSpPr>
        <p:pic>
          <p:nvPicPr>
            <p:cNvPr id="3074" name="Picture 2" descr="What are variants and how do they happen?">
              <a:extLst>
                <a:ext uri="{FF2B5EF4-FFF2-40B4-BE49-F238E27FC236}">
                  <a16:creationId xmlns:a16="http://schemas.microsoft.com/office/drawing/2014/main" id="{DC526608-6743-8A49-BE90-DCAF90C6DF3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85898" y="1011023"/>
              <a:ext cx="2483701" cy="7359117"/>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D82B63F-BCDC-0146-BD7B-3CEC6E872B1D}"/>
                </a:ext>
              </a:extLst>
            </p:cNvPr>
            <p:cNvSpPr/>
            <p:nvPr/>
          </p:nvSpPr>
          <p:spPr>
            <a:xfrm>
              <a:off x="8287657" y="6691087"/>
              <a:ext cx="2496457" cy="16401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63431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7CF5C5-9BFC-F14C-B71C-E83A73EBC6CC}"/>
              </a:ext>
            </a:extLst>
          </p:cNvPr>
          <p:cNvPicPr>
            <a:picLocks noChangeAspect="1"/>
          </p:cNvPicPr>
          <p:nvPr/>
        </p:nvPicPr>
        <p:blipFill>
          <a:blip r:embed="rId2"/>
          <a:stretch>
            <a:fillRect/>
          </a:stretch>
        </p:blipFill>
        <p:spPr>
          <a:xfrm>
            <a:off x="3446318" y="0"/>
            <a:ext cx="5299364" cy="6858000"/>
          </a:xfrm>
          <a:prstGeom prst="rect">
            <a:avLst/>
          </a:prstGeom>
        </p:spPr>
      </p:pic>
    </p:spTree>
    <p:extLst>
      <p:ext uri="{BB962C8B-B14F-4D97-AF65-F5344CB8AC3E}">
        <p14:creationId xmlns:p14="http://schemas.microsoft.com/office/powerpoint/2010/main" val="2726345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1C95-0F5B-EB4D-9DA9-0A61BF2BC113}"/>
              </a:ext>
            </a:extLst>
          </p:cNvPr>
          <p:cNvSpPr>
            <a:spLocks noGrp="1"/>
          </p:cNvSpPr>
          <p:nvPr>
            <p:ph type="title"/>
          </p:nvPr>
        </p:nvSpPr>
        <p:spPr/>
        <p:txBody>
          <a:bodyPr/>
          <a:lstStyle/>
          <a:p>
            <a:r>
              <a:rPr lang="en-US" dirty="0"/>
              <a:t>Talking About the Vaccines</a:t>
            </a:r>
          </a:p>
        </p:txBody>
      </p:sp>
      <p:sp>
        <p:nvSpPr>
          <p:cNvPr id="3" name="Content Placeholder 2">
            <a:extLst>
              <a:ext uri="{FF2B5EF4-FFF2-40B4-BE49-F238E27FC236}">
                <a16:creationId xmlns:a16="http://schemas.microsoft.com/office/drawing/2014/main" id="{AB724428-66D4-7742-BA76-AAC9FD77B1EA}"/>
              </a:ext>
            </a:extLst>
          </p:cNvPr>
          <p:cNvSpPr>
            <a:spLocks noGrp="1"/>
          </p:cNvSpPr>
          <p:nvPr>
            <p:ph idx="1"/>
          </p:nvPr>
        </p:nvSpPr>
        <p:spPr/>
        <p:txBody>
          <a:bodyPr anchor="t"/>
          <a:lstStyle/>
          <a:p>
            <a:pPr>
              <a:lnSpc>
                <a:spcPct val="100000"/>
              </a:lnSpc>
            </a:pPr>
            <a:r>
              <a:rPr lang="en-US" dirty="0"/>
              <a:t>You will not win a discussion by discussing data because the data are still under development</a:t>
            </a:r>
          </a:p>
          <a:p>
            <a:pPr>
              <a:lnSpc>
                <a:spcPct val="100000"/>
              </a:lnSpc>
            </a:pPr>
            <a:endParaRPr lang="en-US" dirty="0"/>
          </a:p>
          <a:p>
            <a:pPr>
              <a:lnSpc>
                <a:spcPct val="100000"/>
              </a:lnSpc>
            </a:pPr>
            <a:r>
              <a:rPr lang="en-US" dirty="0"/>
              <a:t>Consider understanding why a person is hesitant first</a:t>
            </a:r>
          </a:p>
          <a:p>
            <a:pPr lvl="1">
              <a:lnSpc>
                <a:spcPct val="100000"/>
              </a:lnSpc>
            </a:pPr>
            <a:r>
              <a:rPr lang="en-US" dirty="0"/>
              <a:t>Current health conditions</a:t>
            </a:r>
          </a:p>
          <a:p>
            <a:pPr lvl="1">
              <a:lnSpc>
                <a:spcPct val="100000"/>
              </a:lnSpc>
            </a:pPr>
            <a:r>
              <a:rPr lang="en-US" dirty="0"/>
              <a:t>Fear</a:t>
            </a:r>
          </a:p>
          <a:p>
            <a:pPr lvl="1">
              <a:lnSpc>
                <a:spcPct val="100000"/>
              </a:lnSpc>
            </a:pPr>
            <a:r>
              <a:rPr lang="en-US" dirty="0"/>
              <a:t>Variants are coming, so why bother?</a:t>
            </a:r>
          </a:p>
          <a:p>
            <a:pPr lvl="1">
              <a:lnSpc>
                <a:spcPct val="100000"/>
              </a:lnSpc>
            </a:pPr>
            <a:r>
              <a:rPr lang="en-US" dirty="0"/>
              <a:t>Religious concerns</a:t>
            </a:r>
          </a:p>
        </p:txBody>
      </p:sp>
    </p:spTree>
    <p:extLst>
      <p:ext uri="{BB962C8B-B14F-4D97-AF65-F5344CB8AC3E}">
        <p14:creationId xmlns:p14="http://schemas.microsoft.com/office/powerpoint/2010/main" val="482323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033C7-F165-5845-AD5A-26F2F2F56922}"/>
              </a:ext>
            </a:extLst>
          </p:cNvPr>
          <p:cNvSpPr>
            <a:spLocks noGrp="1"/>
          </p:cNvSpPr>
          <p:nvPr>
            <p:ph type="title"/>
          </p:nvPr>
        </p:nvSpPr>
        <p:spPr/>
        <p:txBody>
          <a:bodyPr/>
          <a:lstStyle/>
          <a:p>
            <a:r>
              <a:rPr lang="en-US" dirty="0"/>
              <a:t>Consider Sharing Knowledge and Stories</a:t>
            </a:r>
          </a:p>
        </p:txBody>
      </p:sp>
      <p:sp>
        <p:nvSpPr>
          <p:cNvPr id="3" name="Content Placeholder 2">
            <a:extLst>
              <a:ext uri="{FF2B5EF4-FFF2-40B4-BE49-F238E27FC236}">
                <a16:creationId xmlns:a16="http://schemas.microsoft.com/office/drawing/2014/main" id="{004C65FA-A046-614A-901B-DFCFC8DA5FEE}"/>
              </a:ext>
            </a:extLst>
          </p:cNvPr>
          <p:cNvSpPr>
            <a:spLocks noGrp="1"/>
          </p:cNvSpPr>
          <p:nvPr>
            <p:ph idx="1"/>
          </p:nvPr>
        </p:nvSpPr>
        <p:spPr/>
        <p:txBody>
          <a:bodyPr anchor="t">
            <a:normAutofit lnSpcReduction="10000"/>
          </a:bodyPr>
          <a:lstStyle/>
          <a:p>
            <a:pPr>
              <a:lnSpc>
                <a:spcPct val="100000"/>
              </a:lnSpc>
            </a:pPr>
            <a:r>
              <a:rPr lang="en-US" dirty="0"/>
              <a:t>Trusted information resources</a:t>
            </a:r>
          </a:p>
          <a:p>
            <a:pPr>
              <a:lnSpc>
                <a:spcPct val="100000"/>
              </a:lnSpc>
            </a:pPr>
            <a:endParaRPr lang="en-US" dirty="0"/>
          </a:p>
          <a:p>
            <a:pPr>
              <a:lnSpc>
                <a:spcPct val="100000"/>
              </a:lnSpc>
            </a:pPr>
            <a:r>
              <a:rPr lang="en-US" dirty="0"/>
              <a:t>VDH has a hotline- 8</a:t>
            </a:r>
            <a:r>
              <a:rPr lang="en-US" b="1" dirty="0"/>
              <a:t>77-ASK-VDH3</a:t>
            </a:r>
            <a:r>
              <a:rPr lang="en-US" dirty="0"/>
              <a:t> </a:t>
            </a:r>
          </a:p>
          <a:p>
            <a:pPr>
              <a:lnSpc>
                <a:spcPct val="100000"/>
              </a:lnSpc>
            </a:pPr>
            <a:endParaRPr lang="en-US" dirty="0"/>
          </a:p>
          <a:p>
            <a:pPr>
              <a:lnSpc>
                <a:spcPct val="100000"/>
              </a:lnSpc>
            </a:pPr>
            <a:r>
              <a:rPr lang="en-US" dirty="0"/>
              <a:t>Share your own stories and acknowledge your own areas of concern and how you worked past them</a:t>
            </a:r>
          </a:p>
          <a:p>
            <a:pPr>
              <a:lnSpc>
                <a:spcPct val="100000"/>
              </a:lnSpc>
            </a:pPr>
            <a:endParaRPr lang="en-US" dirty="0"/>
          </a:p>
          <a:p>
            <a:pPr>
              <a:lnSpc>
                <a:spcPct val="100000"/>
              </a:lnSpc>
            </a:pPr>
            <a:r>
              <a:rPr lang="en-US" dirty="0"/>
              <a:t>Still not ready?  You’ll be there whenever they are.</a:t>
            </a:r>
          </a:p>
        </p:txBody>
      </p:sp>
    </p:spTree>
    <p:extLst>
      <p:ext uri="{BB962C8B-B14F-4D97-AF65-F5344CB8AC3E}">
        <p14:creationId xmlns:p14="http://schemas.microsoft.com/office/powerpoint/2010/main" val="1772879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C458DB-22C4-CD48-AEA5-04C130B1B454}"/>
              </a:ext>
            </a:extLst>
          </p:cNvPr>
          <p:cNvSpPr>
            <a:spLocks noGrp="1"/>
          </p:cNvSpPr>
          <p:nvPr>
            <p:ph type="ctrTitle"/>
          </p:nvPr>
        </p:nvSpPr>
        <p:spPr/>
        <p:txBody>
          <a:bodyPr/>
          <a:lstStyle/>
          <a:p>
            <a:r>
              <a:rPr lang="en-US" dirty="0"/>
              <a:t>Thank You!</a:t>
            </a:r>
          </a:p>
        </p:txBody>
      </p:sp>
      <p:sp>
        <p:nvSpPr>
          <p:cNvPr id="5" name="Subtitle 4">
            <a:extLst>
              <a:ext uri="{FF2B5EF4-FFF2-40B4-BE49-F238E27FC236}">
                <a16:creationId xmlns:a16="http://schemas.microsoft.com/office/drawing/2014/main" id="{6447CC51-55F6-B444-B37B-84687C36416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68941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5C2E2-75CF-D94F-A1A0-E766CF51BE6B}"/>
              </a:ext>
            </a:extLst>
          </p:cNvPr>
          <p:cNvSpPr>
            <a:spLocks noGrp="1"/>
          </p:cNvSpPr>
          <p:nvPr>
            <p:ph type="title"/>
          </p:nvPr>
        </p:nvSpPr>
        <p:spPr>
          <a:xfrm>
            <a:off x="838200" y="7693"/>
            <a:ext cx="10515600" cy="1325563"/>
          </a:xfrm>
        </p:spPr>
        <p:txBody>
          <a:bodyPr/>
          <a:lstStyle/>
          <a:p>
            <a:r>
              <a:rPr lang="en-US" b="1" dirty="0"/>
              <a:t>How Does an mRNA Vaccine Work? </a:t>
            </a:r>
          </a:p>
        </p:txBody>
      </p:sp>
      <p:sp>
        <p:nvSpPr>
          <p:cNvPr id="3" name="Content Placeholder 2">
            <a:extLst>
              <a:ext uri="{FF2B5EF4-FFF2-40B4-BE49-F238E27FC236}">
                <a16:creationId xmlns:a16="http://schemas.microsoft.com/office/drawing/2014/main" id="{4FDBB669-F7AA-A74F-97FA-467783F3C4BD}"/>
              </a:ext>
            </a:extLst>
          </p:cNvPr>
          <p:cNvSpPr>
            <a:spLocks noGrp="1"/>
          </p:cNvSpPr>
          <p:nvPr>
            <p:ph idx="1"/>
          </p:nvPr>
        </p:nvSpPr>
        <p:spPr>
          <a:xfrm>
            <a:off x="838200" y="1071074"/>
            <a:ext cx="10515600" cy="4920652"/>
          </a:xfrm>
        </p:spPr>
        <p:txBody>
          <a:bodyPr anchor="t">
            <a:noAutofit/>
          </a:bodyPr>
          <a:lstStyle/>
          <a:p>
            <a:pPr>
              <a:lnSpc>
                <a:spcPct val="100000"/>
              </a:lnSpc>
            </a:pPr>
            <a:r>
              <a:rPr lang="en-US" sz="2000" dirty="0"/>
              <a:t>The mRNA vaccine, like other vaccines, trains our immune system to recognize one part of the virus as dangerous and leads to a response to kill an actual SARS-CoV-2 virus if it enters our body</a:t>
            </a:r>
          </a:p>
          <a:p>
            <a:pPr>
              <a:lnSpc>
                <a:spcPct val="100000"/>
              </a:lnSpc>
            </a:pPr>
            <a:endParaRPr lang="en-US" sz="2000" dirty="0"/>
          </a:p>
          <a:p>
            <a:pPr>
              <a:lnSpc>
                <a:spcPct val="100000"/>
              </a:lnSpc>
            </a:pPr>
            <a:r>
              <a:rPr lang="en-US" sz="2000" dirty="0"/>
              <a:t>The vaccine contains hundreds of copies of manufactured mRNA which is wrapped inside a tiny fat (lipid) bubble.  </a:t>
            </a:r>
          </a:p>
          <a:p>
            <a:pPr>
              <a:lnSpc>
                <a:spcPct val="100000"/>
              </a:lnSpc>
            </a:pPr>
            <a:endParaRPr lang="en-US" sz="2000" dirty="0"/>
          </a:p>
          <a:p>
            <a:pPr>
              <a:lnSpc>
                <a:spcPct val="100000"/>
              </a:lnSpc>
            </a:pPr>
            <a:r>
              <a:rPr lang="en-US" sz="2000" dirty="0"/>
              <a:t>The manufactured mRNA contains the instructions to ONLY make the the SARS-CoV-2 spike protein </a:t>
            </a:r>
          </a:p>
          <a:p>
            <a:pPr>
              <a:lnSpc>
                <a:spcPct val="100000"/>
              </a:lnSpc>
            </a:pPr>
            <a:endParaRPr lang="en-US" sz="2000" dirty="0"/>
          </a:p>
          <a:p>
            <a:pPr>
              <a:lnSpc>
                <a:spcPct val="100000"/>
              </a:lnSpc>
            </a:pPr>
            <a:r>
              <a:rPr lang="en-US" sz="2000" dirty="0"/>
              <a:t>The vaccine trains our immune system to recognize only one part of the virus—the spike protein—as something foreign.</a:t>
            </a:r>
          </a:p>
        </p:txBody>
      </p:sp>
      <p:sp>
        <p:nvSpPr>
          <p:cNvPr id="4" name="TextBox 3">
            <a:extLst>
              <a:ext uri="{FF2B5EF4-FFF2-40B4-BE49-F238E27FC236}">
                <a16:creationId xmlns:a16="http://schemas.microsoft.com/office/drawing/2014/main" id="{1FEAAE67-B292-DC49-94F4-7D7A93E77536}"/>
              </a:ext>
            </a:extLst>
          </p:cNvPr>
          <p:cNvSpPr txBox="1"/>
          <p:nvPr/>
        </p:nvSpPr>
        <p:spPr>
          <a:xfrm>
            <a:off x="1125415" y="6260123"/>
            <a:ext cx="938507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https://</a:t>
            </a:r>
            <a:r>
              <a:rPr kumimoji="0" lang="en-US" sz="1800" b="0" i="0" u="none" strike="noStrike" kern="1200" cap="none" spc="0" normalizeH="0" baseline="0" noProof="0" dirty="0" err="1">
                <a:ln>
                  <a:noFill/>
                </a:ln>
                <a:effectLst/>
                <a:uLnTx/>
                <a:uFillTx/>
                <a:latin typeface="Calibri" panose="020F0502020204030204"/>
                <a:ea typeface="+mn-ea"/>
                <a:cs typeface="+mn-cs"/>
              </a:rPr>
              <a:t>www.cdc.gov</a:t>
            </a:r>
            <a:r>
              <a:rPr kumimoji="0" lang="en-US" sz="1800" b="0" i="0" u="none" strike="noStrike" kern="1200" cap="none" spc="0" normalizeH="0" baseline="0" noProof="0" dirty="0">
                <a:ln>
                  <a:noFill/>
                </a:ln>
                <a:effectLst/>
                <a:uLnTx/>
                <a:uFillTx/>
                <a:latin typeface="Calibri" panose="020F0502020204030204"/>
                <a:ea typeface="+mn-ea"/>
                <a:cs typeface="+mn-cs"/>
              </a:rPr>
              <a:t>/vaccines/hcp/conversations/downloads/</a:t>
            </a:r>
            <a:r>
              <a:rPr kumimoji="0" lang="en-US" sz="1800" b="0" i="0" u="none" strike="noStrike" kern="1200" cap="none" spc="0" normalizeH="0" baseline="0" noProof="0" dirty="0" err="1">
                <a:ln>
                  <a:noFill/>
                </a:ln>
                <a:effectLst/>
                <a:uLnTx/>
                <a:uFillTx/>
                <a:latin typeface="Calibri" panose="020F0502020204030204"/>
                <a:ea typeface="+mn-ea"/>
                <a:cs typeface="+mn-cs"/>
              </a:rPr>
              <a:t>vacsafe</a:t>
            </a:r>
            <a:r>
              <a:rPr kumimoji="0" lang="en-US" sz="1800" b="0" i="0" u="none" strike="noStrike" kern="1200" cap="none" spc="0" normalizeH="0" baseline="0" noProof="0" dirty="0">
                <a:ln>
                  <a:noFill/>
                </a:ln>
                <a:effectLst/>
                <a:uLnTx/>
                <a:uFillTx/>
                <a:latin typeface="Calibri" panose="020F0502020204030204"/>
                <a:ea typeface="+mn-ea"/>
                <a:cs typeface="+mn-cs"/>
              </a:rPr>
              <a:t>-understand-color-</a:t>
            </a:r>
            <a:r>
              <a:rPr kumimoji="0" lang="en-US" sz="1800" b="0" i="0" u="none" strike="noStrike" kern="1200" cap="none" spc="0" normalizeH="0" baseline="0" noProof="0" dirty="0" err="1">
                <a:ln>
                  <a:noFill/>
                </a:ln>
                <a:effectLst/>
                <a:uLnTx/>
                <a:uFillTx/>
                <a:latin typeface="Calibri" panose="020F0502020204030204"/>
                <a:ea typeface="+mn-ea"/>
                <a:cs typeface="+mn-cs"/>
              </a:rPr>
              <a:t>office.pdf</a:t>
            </a:r>
            <a:endParaRPr kumimoji="0" lang="en-US" sz="1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3820428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4ECE9-DE76-6D4F-9CC1-64066232571C}"/>
              </a:ext>
            </a:extLst>
          </p:cNvPr>
          <p:cNvSpPr>
            <a:spLocks noGrp="1"/>
          </p:cNvSpPr>
          <p:nvPr>
            <p:ph type="title"/>
          </p:nvPr>
        </p:nvSpPr>
        <p:spPr/>
        <p:txBody>
          <a:bodyPr/>
          <a:lstStyle/>
          <a:p>
            <a:r>
              <a:rPr lang="en-US" dirty="0"/>
              <a:t>Follow-Up Questions</a:t>
            </a:r>
          </a:p>
        </p:txBody>
      </p:sp>
      <p:sp>
        <p:nvSpPr>
          <p:cNvPr id="3" name="Content Placeholder 2">
            <a:extLst>
              <a:ext uri="{FF2B5EF4-FFF2-40B4-BE49-F238E27FC236}">
                <a16:creationId xmlns:a16="http://schemas.microsoft.com/office/drawing/2014/main" id="{C143CA77-A955-F74C-9B89-DAA9DCED7AF2}"/>
              </a:ext>
            </a:extLst>
          </p:cNvPr>
          <p:cNvSpPr>
            <a:spLocks noGrp="1"/>
          </p:cNvSpPr>
          <p:nvPr>
            <p:ph idx="1"/>
          </p:nvPr>
        </p:nvSpPr>
        <p:spPr/>
        <p:txBody>
          <a:bodyPr anchor="t"/>
          <a:lstStyle/>
          <a:p>
            <a:pPr>
              <a:lnSpc>
                <a:spcPct val="100000"/>
              </a:lnSpc>
            </a:pPr>
            <a:r>
              <a:rPr lang="en-US" dirty="0"/>
              <a:t>Where can I travel during COVID-19? </a:t>
            </a:r>
            <a:r>
              <a:rPr lang="en-US" sz="2000" dirty="0">
                <a:hlinkClick r:id="rId2">
                  <a:extLst>
                    <a:ext uri="{A12FA001-AC4F-418D-AE19-62706E023703}">
                      <ahyp:hlinkClr xmlns:ahyp="http://schemas.microsoft.com/office/drawing/2018/hyperlinkcolor" val="tx"/>
                    </a:ext>
                  </a:extLst>
                </a:hlinkClick>
              </a:rPr>
              <a:t>https://travel.state.gov/content/travel/en/traveladvisories/ea/covid-19-information.html</a:t>
            </a:r>
            <a:endParaRPr lang="en-US" sz="2000" dirty="0"/>
          </a:p>
          <a:p>
            <a:pPr lvl="1">
              <a:lnSpc>
                <a:spcPct val="100000"/>
              </a:lnSpc>
            </a:pPr>
            <a:r>
              <a:rPr lang="en-US" sz="2000" dirty="0">
                <a:hlinkClick r:id="rId3">
                  <a:extLst>
                    <a:ext uri="{A12FA001-AC4F-418D-AE19-62706E023703}">
                      <ahyp:hlinkClr xmlns:ahyp="http://schemas.microsoft.com/office/drawing/2018/hyperlinkcolor" val="tx"/>
                    </a:ext>
                  </a:extLst>
                </a:hlinkClick>
              </a:rPr>
              <a:t>https://www.cdc.gov/coronavirus/2019-ncov/travelers/map-and-travel-notices.html</a:t>
            </a:r>
            <a:endParaRPr lang="en-US" sz="2000" dirty="0"/>
          </a:p>
          <a:p>
            <a:pPr lvl="1">
              <a:lnSpc>
                <a:spcPct val="100000"/>
              </a:lnSpc>
            </a:pPr>
            <a:r>
              <a:rPr lang="en-US" sz="2000" dirty="0">
                <a:hlinkClick r:id="rId4">
                  <a:extLst>
                    <a:ext uri="{A12FA001-AC4F-418D-AE19-62706E023703}">
                      <ahyp:hlinkClr xmlns:ahyp="http://schemas.microsoft.com/office/drawing/2018/hyperlinkcolor" val="tx"/>
                    </a:ext>
                  </a:extLst>
                </a:hlinkClick>
              </a:rPr>
              <a:t>https://www.cdc.gov/coronavirus/2019-ncov/travelers/testing-air-travel.html</a:t>
            </a:r>
            <a:endParaRPr lang="en-US" sz="2000" dirty="0"/>
          </a:p>
          <a:p>
            <a:pPr lvl="1">
              <a:lnSpc>
                <a:spcPct val="100000"/>
              </a:lnSpc>
            </a:pPr>
            <a:endParaRPr lang="en-US" sz="2000" dirty="0"/>
          </a:p>
          <a:p>
            <a:pPr>
              <a:lnSpc>
                <a:spcPct val="100000"/>
              </a:lnSpc>
            </a:pPr>
            <a:r>
              <a:rPr lang="en-US" sz="2800" dirty="0"/>
              <a:t>How soon after receiving another vaccine (e.g., flu) can a person take the COVID-19 vaccine?</a:t>
            </a:r>
          </a:p>
          <a:p>
            <a:pPr lvl="1">
              <a:lnSpc>
                <a:spcPct val="100000"/>
              </a:lnSpc>
            </a:pPr>
            <a:r>
              <a:rPr lang="en-US" sz="2000" dirty="0"/>
              <a:t>The current recommendation from the CDC and others is 14 days</a:t>
            </a:r>
          </a:p>
          <a:p>
            <a:pPr lvl="1">
              <a:lnSpc>
                <a:spcPct val="100000"/>
              </a:lnSpc>
            </a:pPr>
            <a:r>
              <a:rPr lang="en-US" sz="2000" dirty="0">
                <a:hlinkClick r:id="rId5">
                  <a:extLst>
                    <a:ext uri="{A12FA001-AC4F-418D-AE19-62706E023703}">
                      <ahyp:hlinkClr xmlns:ahyp="http://schemas.microsoft.com/office/drawing/2018/hyperlinkcolor" val="tx"/>
                    </a:ext>
                  </a:extLst>
                </a:hlinkClick>
              </a:rPr>
              <a:t>https://www.cdc.gov/flu/season/faq-flu-season-2020-2021.htm#Administering-Flu-Vaccines-During-the-COVID-19-Pandemic</a:t>
            </a:r>
            <a:endParaRPr lang="en-US" sz="2000" dirty="0"/>
          </a:p>
          <a:p>
            <a:pPr lvl="1">
              <a:lnSpc>
                <a:spcPct val="100000"/>
              </a:lnSpc>
            </a:pPr>
            <a:endParaRPr lang="en-US" sz="2000" dirty="0"/>
          </a:p>
          <a:p>
            <a:pPr>
              <a:lnSpc>
                <a:spcPct val="100000"/>
              </a:lnSpc>
            </a:pPr>
            <a:endParaRPr lang="en-US" dirty="0"/>
          </a:p>
        </p:txBody>
      </p:sp>
    </p:spTree>
    <p:extLst>
      <p:ext uri="{BB962C8B-B14F-4D97-AF65-F5344CB8AC3E}">
        <p14:creationId xmlns:p14="http://schemas.microsoft.com/office/powerpoint/2010/main" val="2035615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58B62-10F1-724B-AAA5-91283F368342}"/>
              </a:ext>
            </a:extLst>
          </p:cNvPr>
          <p:cNvSpPr>
            <a:spLocks noGrp="1"/>
          </p:cNvSpPr>
          <p:nvPr>
            <p:ph type="title"/>
          </p:nvPr>
        </p:nvSpPr>
        <p:spPr>
          <a:xfrm>
            <a:off x="108743" y="50129"/>
            <a:ext cx="10515600" cy="1325563"/>
          </a:xfrm>
        </p:spPr>
        <p:txBody>
          <a:bodyPr>
            <a:normAutofit fontScale="90000"/>
          </a:bodyPr>
          <a:lstStyle/>
          <a:p>
            <a:r>
              <a:rPr lang="en-US" b="1" dirty="0"/>
              <a:t>How does an mRNA </a:t>
            </a:r>
            <a:br>
              <a:rPr lang="en-US" b="1" dirty="0"/>
            </a:br>
            <a:r>
              <a:rPr lang="en-US" b="1" dirty="0"/>
              <a:t>Vaccine Work?</a:t>
            </a:r>
          </a:p>
        </p:txBody>
      </p:sp>
      <p:sp>
        <p:nvSpPr>
          <p:cNvPr id="3" name="Content Placeholder 2">
            <a:extLst>
              <a:ext uri="{FF2B5EF4-FFF2-40B4-BE49-F238E27FC236}">
                <a16:creationId xmlns:a16="http://schemas.microsoft.com/office/drawing/2014/main" id="{C29D73CE-49D6-354A-B581-38AC7E643E02}"/>
              </a:ext>
            </a:extLst>
          </p:cNvPr>
          <p:cNvSpPr>
            <a:spLocks noGrp="1"/>
          </p:cNvSpPr>
          <p:nvPr>
            <p:ph idx="1"/>
          </p:nvPr>
        </p:nvSpPr>
        <p:spPr>
          <a:xfrm>
            <a:off x="276166" y="1383324"/>
            <a:ext cx="8492695" cy="5122984"/>
          </a:xfrm>
        </p:spPr>
        <p:txBody>
          <a:bodyPr>
            <a:normAutofit fontScale="70000" lnSpcReduction="20000"/>
          </a:bodyPr>
          <a:lstStyle/>
          <a:p>
            <a:pPr>
              <a:lnSpc>
                <a:spcPct val="120000"/>
              </a:lnSpc>
            </a:pPr>
            <a:r>
              <a:rPr lang="en-US" b="1" dirty="0"/>
              <a:t>Step 1- Injection</a:t>
            </a:r>
            <a:r>
              <a:rPr lang="en-US" dirty="0"/>
              <a:t>. Vaccine is injected into the arm.</a:t>
            </a:r>
          </a:p>
          <a:p>
            <a:pPr>
              <a:lnSpc>
                <a:spcPct val="120000"/>
              </a:lnSpc>
            </a:pPr>
            <a:endParaRPr lang="en-US" dirty="0"/>
          </a:p>
          <a:p>
            <a:pPr>
              <a:lnSpc>
                <a:spcPct val="120000"/>
              </a:lnSpc>
            </a:pPr>
            <a:r>
              <a:rPr lang="en-US" b="1" dirty="0"/>
              <a:t>Step 2- mRNA Entry</a:t>
            </a:r>
            <a:r>
              <a:rPr lang="en-US" dirty="0"/>
              <a:t>. Manufactured mRNA enters the muscle cells at the site of injection by absorbing the fat (lipid) bubble.</a:t>
            </a:r>
          </a:p>
          <a:p>
            <a:pPr>
              <a:lnSpc>
                <a:spcPct val="120000"/>
              </a:lnSpc>
            </a:pPr>
            <a:endParaRPr lang="en-US" dirty="0"/>
          </a:p>
          <a:p>
            <a:pPr>
              <a:lnSpc>
                <a:spcPct val="120000"/>
              </a:lnSpc>
            </a:pPr>
            <a:r>
              <a:rPr lang="en-US" b="1" dirty="0"/>
              <a:t>Step 3- Spike Protein Production</a:t>
            </a:r>
            <a:r>
              <a:rPr lang="en-US" dirty="0"/>
              <a:t>. Once the mRNA is inside the cell, ribosomes read the mRNA instructions to make the spike protein and the other cell parts make the spike protein.</a:t>
            </a:r>
          </a:p>
          <a:p>
            <a:pPr>
              <a:lnSpc>
                <a:spcPct val="120000"/>
              </a:lnSpc>
            </a:pPr>
            <a:endParaRPr lang="en-US" dirty="0"/>
          </a:p>
          <a:p>
            <a:pPr>
              <a:lnSpc>
                <a:spcPct val="120000"/>
              </a:lnSpc>
            </a:pPr>
            <a:r>
              <a:rPr lang="en-US" b="1" dirty="0"/>
              <a:t>Step 4- Begin Immune System Training</a:t>
            </a:r>
            <a:r>
              <a:rPr lang="en-US" dirty="0"/>
              <a:t>. The cell releases SARS-CoV-2 spike proteins which are consumed by antigen-presenting cells (APC). The APC sends information to the immune system that something foreign is in the body by producing viral peptides.</a:t>
            </a:r>
          </a:p>
        </p:txBody>
      </p:sp>
      <p:pic>
        <p:nvPicPr>
          <p:cNvPr id="9241" name="Picture 25" descr="https://www.washingtonpost.com/wp-stat/graphics/ai2html/FIRST_VACCINE_mRNA/UAOSEH3BOVF5ZLQ2JF43JZWRHE/FIRST_VACCINE_mRNA-large.jpg?v=8">
            <a:extLst>
              <a:ext uri="{FF2B5EF4-FFF2-40B4-BE49-F238E27FC236}">
                <a16:creationId xmlns:a16="http://schemas.microsoft.com/office/drawing/2014/main" id="{7849D1F9-AAEF-1044-9DD2-46D0111CFA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6011" y="0"/>
            <a:ext cx="3275989" cy="6858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234FE6CF-FD77-E444-8173-975F4CE13923}"/>
              </a:ext>
            </a:extLst>
          </p:cNvPr>
          <p:cNvSpPr txBox="1"/>
          <p:nvPr/>
        </p:nvSpPr>
        <p:spPr>
          <a:xfrm>
            <a:off x="9056687" y="843240"/>
            <a:ext cx="8778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Step  2 </a:t>
            </a:r>
          </a:p>
        </p:txBody>
      </p:sp>
      <p:sp>
        <p:nvSpPr>
          <p:cNvPr id="29" name="TextBox 28">
            <a:extLst>
              <a:ext uri="{FF2B5EF4-FFF2-40B4-BE49-F238E27FC236}">
                <a16:creationId xmlns:a16="http://schemas.microsoft.com/office/drawing/2014/main" id="{0946B0D7-0024-FF4A-9B9C-6C0BE313E5E1}"/>
              </a:ext>
            </a:extLst>
          </p:cNvPr>
          <p:cNvSpPr txBox="1"/>
          <p:nvPr/>
        </p:nvSpPr>
        <p:spPr>
          <a:xfrm>
            <a:off x="9056687" y="1952234"/>
            <a:ext cx="8778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Step  3 </a:t>
            </a:r>
          </a:p>
        </p:txBody>
      </p:sp>
      <p:sp>
        <p:nvSpPr>
          <p:cNvPr id="30" name="TextBox 29">
            <a:extLst>
              <a:ext uri="{FF2B5EF4-FFF2-40B4-BE49-F238E27FC236}">
                <a16:creationId xmlns:a16="http://schemas.microsoft.com/office/drawing/2014/main" id="{A108A8FE-5534-5542-AE01-855AFCC8B78C}"/>
              </a:ext>
            </a:extLst>
          </p:cNvPr>
          <p:cNvSpPr txBox="1"/>
          <p:nvPr/>
        </p:nvSpPr>
        <p:spPr>
          <a:xfrm>
            <a:off x="8916011" y="104576"/>
            <a:ext cx="8778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Step  1 </a:t>
            </a:r>
          </a:p>
        </p:txBody>
      </p:sp>
      <p:sp>
        <p:nvSpPr>
          <p:cNvPr id="31" name="TextBox 30">
            <a:extLst>
              <a:ext uri="{FF2B5EF4-FFF2-40B4-BE49-F238E27FC236}">
                <a16:creationId xmlns:a16="http://schemas.microsoft.com/office/drawing/2014/main" id="{CA7BF6E2-B4B0-DD43-8034-C64503FD4F39}"/>
              </a:ext>
            </a:extLst>
          </p:cNvPr>
          <p:cNvSpPr txBox="1"/>
          <p:nvPr/>
        </p:nvSpPr>
        <p:spPr>
          <a:xfrm>
            <a:off x="8917986" y="3754228"/>
            <a:ext cx="8778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Step  4 </a:t>
            </a:r>
          </a:p>
        </p:txBody>
      </p:sp>
      <p:sp>
        <p:nvSpPr>
          <p:cNvPr id="32" name="TextBox 31">
            <a:extLst>
              <a:ext uri="{FF2B5EF4-FFF2-40B4-BE49-F238E27FC236}">
                <a16:creationId xmlns:a16="http://schemas.microsoft.com/office/drawing/2014/main" id="{9864F943-901E-6541-A09D-49E65573B48C}"/>
              </a:ext>
            </a:extLst>
          </p:cNvPr>
          <p:cNvSpPr txBox="1"/>
          <p:nvPr/>
        </p:nvSpPr>
        <p:spPr>
          <a:xfrm>
            <a:off x="10465685" y="3913832"/>
            <a:ext cx="5597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APC</a:t>
            </a:r>
          </a:p>
        </p:txBody>
      </p:sp>
      <p:sp>
        <p:nvSpPr>
          <p:cNvPr id="33" name="TextBox 32">
            <a:extLst>
              <a:ext uri="{FF2B5EF4-FFF2-40B4-BE49-F238E27FC236}">
                <a16:creationId xmlns:a16="http://schemas.microsoft.com/office/drawing/2014/main" id="{F6FB56A6-FC80-F145-B046-FB26532ED903}"/>
              </a:ext>
            </a:extLst>
          </p:cNvPr>
          <p:cNvSpPr txBox="1"/>
          <p:nvPr/>
        </p:nvSpPr>
        <p:spPr>
          <a:xfrm>
            <a:off x="10411127" y="3244334"/>
            <a:ext cx="15047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Spike proteins</a:t>
            </a:r>
          </a:p>
        </p:txBody>
      </p:sp>
      <p:cxnSp>
        <p:nvCxnSpPr>
          <p:cNvPr id="28" name="Straight Arrow Connector 27">
            <a:extLst>
              <a:ext uri="{FF2B5EF4-FFF2-40B4-BE49-F238E27FC236}">
                <a16:creationId xmlns:a16="http://schemas.microsoft.com/office/drawing/2014/main" id="{CC9A22FD-8FAF-B34C-A957-050AF4637193}"/>
              </a:ext>
            </a:extLst>
          </p:cNvPr>
          <p:cNvCxnSpPr>
            <a:cxnSpLocks/>
          </p:cNvCxnSpPr>
          <p:nvPr/>
        </p:nvCxnSpPr>
        <p:spPr>
          <a:xfrm flipH="1">
            <a:off x="10222378" y="4095455"/>
            <a:ext cx="24330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4EAB80B-DE8B-2E4E-94AE-F20C43DB9E95}"/>
              </a:ext>
            </a:extLst>
          </p:cNvPr>
          <p:cNvCxnSpPr>
            <a:cxnSpLocks/>
          </p:cNvCxnSpPr>
          <p:nvPr/>
        </p:nvCxnSpPr>
        <p:spPr>
          <a:xfrm flipH="1">
            <a:off x="10081705" y="3429000"/>
            <a:ext cx="329422" cy="99646"/>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F7A8098-19DA-F648-BEEA-5B701C94AB37}"/>
              </a:ext>
            </a:extLst>
          </p:cNvPr>
          <p:cNvCxnSpPr>
            <a:cxnSpLocks/>
            <a:stCxn id="33" idx="1"/>
          </p:cNvCxnSpPr>
          <p:nvPr/>
        </p:nvCxnSpPr>
        <p:spPr>
          <a:xfrm flipH="1">
            <a:off x="10222381" y="3429000"/>
            <a:ext cx="188746" cy="158289"/>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FAFED88-ABF0-E143-B24B-FDAEB45EB205}"/>
              </a:ext>
            </a:extLst>
          </p:cNvPr>
          <p:cNvSpPr txBox="1"/>
          <p:nvPr/>
        </p:nvSpPr>
        <p:spPr>
          <a:xfrm>
            <a:off x="10358273" y="4505375"/>
            <a:ext cx="13769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T-Helper Cell</a:t>
            </a:r>
          </a:p>
        </p:txBody>
      </p:sp>
      <p:cxnSp>
        <p:nvCxnSpPr>
          <p:cNvPr id="46" name="Straight Arrow Connector 45">
            <a:extLst>
              <a:ext uri="{FF2B5EF4-FFF2-40B4-BE49-F238E27FC236}">
                <a16:creationId xmlns:a16="http://schemas.microsoft.com/office/drawing/2014/main" id="{20EA961D-A111-3645-87C6-FE7DC3DF56B4}"/>
              </a:ext>
            </a:extLst>
          </p:cNvPr>
          <p:cNvCxnSpPr>
            <a:cxnSpLocks/>
          </p:cNvCxnSpPr>
          <p:nvPr/>
        </p:nvCxnSpPr>
        <p:spPr>
          <a:xfrm flipH="1">
            <a:off x="10114966" y="4686998"/>
            <a:ext cx="24330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97F3F9F-3847-B540-9F33-BFD9B3E2FB2A}"/>
              </a:ext>
            </a:extLst>
          </p:cNvPr>
          <p:cNvSpPr txBox="1"/>
          <p:nvPr/>
        </p:nvSpPr>
        <p:spPr>
          <a:xfrm>
            <a:off x="-5238" y="6384092"/>
            <a:ext cx="90352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https://</a:t>
            </a:r>
            <a:r>
              <a:rPr kumimoji="0" lang="en-US" sz="1800" b="0" i="0" u="none" strike="noStrike" kern="1200" cap="none" spc="0" normalizeH="0" baseline="0" noProof="0" dirty="0" err="1">
                <a:ln>
                  <a:noFill/>
                </a:ln>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www.washingtonpost.com</a:t>
            </a:r>
            <a:r>
              <a:rPr kumimoji="0" lang="en-US" sz="1800" b="0" i="0" u="none" strike="noStrike" kern="1200" cap="none" spc="0" normalizeH="0" baseline="0" noProof="0" dirty="0">
                <a:ln>
                  <a:noFill/>
                </a:ln>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/health/2020/12/15/</a:t>
            </a:r>
            <a:r>
              <a:rPr kumimoji="0" lang="en-US" sz="1800" b="0" i="0" u="none" strike="noStrike" kern="1200" cap="none" spc="0" normalizeH="0" baseline="0" noProof="0" dirty="0" err="1">
                <a:ln>
                  <a:noFill/>
                </a:ln>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moderna</a:t>
            </a:r>
            <a:r>
              <a:rPr kumimoji="0" lang="en-US" sz="1800" b="0" i="0" u="none" strike="noStrike" kern="1200" cap="none" spc="0" normalizeH="0" baseline="0" noProof="0" dirty="0">
                <a:ln>
                  <a:noFill/>
                </a:ln>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-vaccine-found-safe-effective/</a:t>
            </a:r>
            <a:endParaRPr kumimoji="0" lang="en-US" sz="1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2713401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58B62-10F1-724B-AAA5-91283F368342}"/>
              </a:ext>
            </a:extLst>
          </p:cNvPr>
          <p:cNvSpPr>
            <a:spLocks noGrp="1"/>
          </p:cNvSpPr>
          <p:nvPr>
            <p:ph type="title"/>
          </p:nvPr>
        </p:nvSpPr>
        <p:spPr>
          <a:xfrm>
            <a:off x="335768" y="125723"/>
            <a:ext cx="8206653" cy="1325563"/>
          </a:xfrm>
        </p:spPr>
        <p:txBody>
          <a:bodyPr>
            <a:normAutofit fontScale="90000"/>
          </a:bodyPr>
          <a:lstStyle/>
          <a:p>
            <a:r>
              <a:rPr lang="en-US" b="1" dirty="0"/>
              <a:t>How does an mRNA </a:t>
            </a:r>
            <a:br>
              <a:rPr lang="en-US" b="1" dirty="0"/>
            </a:br>
            <a:r>
              <a:rPr lang="en-US" b="1" dirty="0"/>
              <a:t>Vaccine Work?</a:t>
            </a:r>
          </a:p>
        </p:txBody>
      </p:sp>
      <p:sp>
        <p:nvSpPr>
          <p:cNvPr id="3" name="Content Placeholder 2">
            <a:extLst>
              <a:ext uri="{FF2B5EF4-FFF2-40B4-BE49-F238E27FC236}">
                <a16:creationId xmlns:a16="http://schemas.microsoft.com/office/drawing/2014/main" id="{C29D73CE-49D6-354A-B581-38AC7E643E02}"/>
              </a:ext>
            </a:extLst>
          </p:cNvPr>
          <p:cNvSpPr>
            <a:spLocks noGrp="1"/>
          </p:cNvSpPr>
          <p:nvPr>
            <p:ph idx="1"/>
          </p:nvPr>
        </p:nvSpPr>
        <p:spPr>
          <a:xfrm>
            <a:off x="276166" y="1383324"/>
            <a:ext cx="8492695" cy="5122984"/>
          </a:xfrm>
        </p:spPr>
        <p:txBody>
          <a:bodyPr>
            <a:normAutofit fontScale="70000" lnSpcReduction="20000"/>
          </a:bodyPr>
          <a:lstStyle/>
          <a:p>
            <a:pPr>
              <a:lnSpc>
                <a:spcPct val="120000"/>
              </a:lnSpc>
            </a:pPr>
            <a:r>
              <a:rPr lang="en-US" b="1" dirty="0"/>
              <a:t>Step 5-  Immune System Training Begins! </a:t>
            </a:r>
            <a:r>
              <a:rPr lang="en-US" dirty="0"/>
              <a:t>The immune system detects the presence of the viral peptides and begins to train itself against the virus by sending out a smaller army of its defense system- B cells and helper T cells.</a:t>
            </a:r>
          </a:p>
          <a:p>
            <a:pPr>
              <a:lnSpc>
                <a:spcPct val="120000"/>
              </a:lnSpc>
            </a:pPr>
            <a:endParaRPr lang="en-US" dirty="0"/>
          </a:p>
          <a:p>
            <a:pPr>
              <a:lnSpc>
                <a:spcPct val="120000"/>
              </a:lnSpc>
            </a:pPr>
            <a:r>
              <a:rPr lang="en-US" b="1" dirty="0"/>
              <a:t>Step 6- Real-life Virus Exposure</a:t>
            </a:r>
            <a:r>
              <a:rPr lang="en-US" dirty="0"/>
              <a:t>.  Once a person is exposed to the actual virus, the helper T cells will remember the spike protein that they had been previously exposed to from the vaccine. </a:t>
            </a:r>
          </a:p>
          <a:p>
            <a:pPr>
              <a:lnSpc>
                <a:spcPct val="120000"/>
              </a:lnSpc>
            </a:pPr>
            <a:r>
              <a:rPr lang="en-US" dirty="0"/>
              <a:t>Helper T cells quickly notify (1) cytotoxic T-cells which engulf infected cells and destroy them and (2) B-cells, which previously produced antibodies that block the virus from infecting healthy cells. </a:t>
            </a:r>
          </a:p>
        </p:txBody>
      </p:sp>
      <p:pic>
        <p:nvPicPr>
          <p:cNvPr id="9241" name="Picture 25" descr="https://www.washingtonpost.com/wp-stat/graphics/ai2html/FIRST_VACCINE_mRNA/UAOSEH3BOVF5ZLQ2JF43JZWRHE/FIRST_VACCINE_mRNA-large.jpg?v=8">
            <a:extLst>
              <a:ext uri="{FF2B5EF4-FFF2-40B4-BE49-F238E27FC236}">
                <a16:creationId xmlns:a16="http://schemas.microsoft.com/office/drawing/2014/main" id="{7849D1F9-AAEF-1044-9DD2-46D0111CFA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6584" y="0"/>
            <a:ext cx="31353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234FE6CF-FD77-E444-8173-975F4CE13923}"/>
              </a:ext>
            </a:extLst>
          </p:cNvPr>
          <p:cNvSpPr txBox="1"/>
          <p:nvPr/>
        </p:nvSpPr>
        <p:spPr>
          <a:xfrm>
            <a:off x="9056687" y="843240"/>
            <a:ext cx="8778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Step  2 </a:t>
            </a:r>
          </a:p>
        </p:txBody>
      </p:sp>
      <p:sp>
        <p:nvSpPr>
          <p:cNvPr id="29" name="TextBox 28">
            <a:extLst>
              <a:ext uri="{FF2B5EF4-FFF2-40B4-BE49-F238E27FC236}">
                <a16:creationId xmlns:a16="http://schemas.microsoft.com/office/drawing/2014/main" id="{0946B0D7-0024-FF4A-9B9C-6C0BE313E5E1}"/>
              </a:ext>
            </a:extLst>
          </p:cNvPr>
          <p:cNvSpPr txBox="1"/>
          <p:nvPr/>
        </p:nvSpPr>
        <p:spPr>
          <a:xfrm>
            <a:off x="9056686" y="2168803"/>
            <a:ext cx="8778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Step  3 </a:t>
            </a:r>
          </a:p>
        </p:txBody>
      </p:sp>
      <p:sp>
        <p:nvSpPr>
          <p:cNvPr id="30" name="TextBox 29">
            <a:extLst>
              <a:ext uri="{FF2B5EF4-FFF2-40B4-BE49-F238E27FC236}">
                <a16:creationId xmlns:a16="http://schemas.microsoft.com/office/drawing/2014/main" id="{A108A8FE-5534-5542-AE01-855AFCC8B78C}"/>
              </a:ext>
            </a:extLst>
          </p:cNvPr>
          <p:cNvSpPr txBox="1"/>
          <p:nvPr/>
        </p:nvSpPr>
        <p:spPr>
          <a:xfrm>
            <a:off x="8916011" y="104576"/>
            <a:ext cx="8778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Step  1 </a:t>
            </a:r>
          </a:p>
        </p:txBody>
      </p:sp>
      <p:sp>
        <p:nvSpPr>
          <p:cNvPr id="31" name="TextBox 30">
            <a:extLst>
              <a:ext uri="{FF2B5EF4-FFF2-40B4-BE49-F238E27FC236}">
                <a16:creationId xmlns:a16="http://schemas.microsoft.com/office/drawing/2014/main" id="{CA7BF6E2-B4B0-DD43-8034-C64503FD4F39}"/>
              </a:ext>
            </a:extLst>
          </p:cNvPr>
          <p:cNvSpPr txBox="1"/>
          <p:nvPr/>
        </p:nvSpPr>
        <p:spPr>
          <a:xfrm>
            <a:off x="8917986" y="3754228"/>
            <a:ext cx="8778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Step  4 </a:t>
            </a:r>
          </a:p>
        </p:txBody>
      </p:sp>
      <p:sp>
        <p:nvSpPr>
          <p:cNvPr id="32" name="TextBox 31">
            <a:extLst>
              <a:ext uri="{FF2B5EF4-FFF2-40B4-BE49-F238E27FC236}">
                <a16:creationId xmlns:a16="http://schemas.microsoft.com/office/drawing/2014/main" id="{9864F943-901E-6541-A09D-49E65573B48C}"/>
              </a:ext>
            </a:extLst>
          </p:cNvPr>
          <p:cNvSpPr txBox="1"/>
          <p:nvPr/>
        </p:nvSpPr>
        <p:spPr>
          <a:xfrm>
            <a:off x="10465685" y="3913832"/>
            <a:ext cx="5597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APC</a:t>
            </a:r>
          </a:p>
        </p:txBody>
      </p:sp>
      <p:sp>
        <p:nvSpPr>
          <p:cNvPr id="33" name="TextBox 32">
            <a:extLst>
              <a:ext uri="{FF2B5EF4-FFF2-40B4-BE49-F238E27FC236}">
                <a16:creationId xmlns:a16="http://schemas.microsoft.com/office/drawing/2014/main" id="{F6FB56A6-FC80-F145-B046-FB26532ED903}"/>
              </a:ext>
            </a:extLst>
          </p:cNvPr>
          <p:cNvSpPr txBox="1"/>
          <p:nvPr/>
        </p:nvSpPr>
        <p:spPr>
          <a:xfrm>
            <a:off x="10411127" y="3244334"/>
            <a:ext cx="15047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Spike proteins</a:t>
            </a:r>
          </a:p>
        </p:txBody>
      </p:sp>
      <p:cxnSp>
        <p:nvCxnSpPr>
          <p:cNvPr id="28" name="Straight Arrow Connector 27">
            <a:extLst>
              <a:ext uri="{FF2B5EF4-FFF2-40B4-BE49-F238E27FC236}">
                <a16:creationId xmlns:a16="http://schemas.microsoft.com/office/drawing/2014/main" id="{CC9A22FD-8FAF-B34C-A957-050AF4637193}"/>
              </a:ext>
            </a:extLst>
          </p:cNvPr>
          <p:cNvCxnSpPr>
            <a:cxnSpLocks/>
          </p:cNvCxnSpPr>
          <p:nvPr/>
        </p:nvCxnSpPr>
        <p:spPr>
          <a:xfrm flipH="1">
            <a:off x="10222378" y="4095455"/>
            <a:ext cx="24330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4EAB80B-DE8B-2E4E-94AE-F20C43DB9E95}"/>
              </a:ext>
            </a:extLst>
          </p:cNvPr>
          <p:cNvCxnSpPr>
            <a:cxnSpLocks/>
          </p:cNvCxnSpPr>
          <p:nvPr/>
        </p:nvCxnSpPr>
        <p:spPr>
          <a:xfrm flipH="1">
            <a:off x="10081705" y="3429000"/>
            <a:ext cx="329422" cy="99646"/>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F7A8098-19DA-F648-BEEA-5B701C94AB37}"/>
              </a:ext>
            </a:extLst>
          </p:cNvPr>
          <p:cNvCxnSpPr>
            <a:cxnSpLocks/>
            <a:stCxn id="33" idx="1"/>
          </p:cNvCxnSpPr>
          <p:nvPr/>
        </p:nvCxnSpPr>
        <p:spPr>
          <a:xfrm flipH="1">
            <a:off x="10222381" y="3429000"/>
            <a:ext cx="188746" cy="158289"/>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FAFED88-ABF0-E143-B24B-FDAEB45EB205}"/>
              </a:ext>
            </a:extLst>
          </p:cNvPr>
          <p:cNvSpPr txBox="1"/>
          <p:nvPr/>
        </p:nvSpPr>
        <p:spPr>
          <a:xfrm>
            <a:off x="10358273" y="4421998"/>
            <a:ext cx="13769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Helper T-Cell</a:t>
            </a:r>
          </a:p>
        </p:txBody>
      </p:sp>
      <p:cxnSp>
        <p:nvCxnSpPr>
          <p:cNvPr id="46" name="Straight Arrow Connector 45">
            <a:extLst>
              <a:ext uri="{FF2B5EF4-FFF2-40B4-BE49-F238E27FC236}">
                <a16:creationId xmlns:a16="http://schemas.microsoft.com/office/drawing/2014/main" id="{20EA961D-A111-3645-87C6-FE7DC3DF56B4}"/>
              </a:ext>
            </a:extLst>
          </p:cNvPr>
          <p:cNvCxnSpPr>
            <a:cxnSpLocks/>
            <a:stCxn id="45" idx="1"/>
          </p:cNvCxnSpPr>
          <p:nvPr/>
        </p:nvCxnSpPr>
        <p:spPr>
          <a:xfrm flipH="1">
            <a:off x="10081705" y="4606664"/>
            <a:ext cx="276568" cy="9898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FBC0A1A-AD62-3347-9A6D-52B1C0E17B9E}"/>
              </a:ext>
            </a:extLst>
          </p:cNvPr>
          <p:cNvSpPr txBox="1"/>
          <p:nvPr/>
        </p:nvSpPr>
        <p:spPr>
          <a:xfrm>
            <a:off x="9056685" y="5817768"/>
            <a:ext cx="8778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Step  6 </a:t>
            </a:r>
          </a:p>
        </p:txBody>
      </p:sp>
      <p:sp>
        <p:nvSpPr>
          <p:cNvPr id="17" name="TextBox 16">
            <a:extLst>
              <a:ext uri="{FF2B5EF4-FFF2-40B4-BE49-F238E27FC236}">
                <a16:creationId xmlns:a16="http://schemas.microsoft.com/office/drawing/2014/main" id="{CD67FB53-AABF-B640-B921-658C256983B4}"/>
              </a:ext>
            </a:extLst>
          </p:cNvPr>
          <p:cNvSpPr txBox="1"/>
          <p:nvPr/>
        </p:nvSpPr>
        <p:spPr>
          <a:xfrm>
            <a:off x="9083336" y="4656099"/>
            <a:ext cx="8778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Step  5 </a:t>
            </a:r>
          </a:p>
        </p:txBody>
      </p:sp>
      <p:sp>
        <p:nvSpPr>
          <p:cNvPr id="18" name="TextBox 17">
            <a:extLst>
              <a:ext uri="{FF2B5EF4-FFF2-40B4-BE49-F238E27FC236}">
                <a16:creationId xmlns:a16="http://schemas.microsoft.com/office/drawing/2014/main" id="{013EA307-4385-2D43-A118-C3730BA69164}"/>
              </a:ext>
            </a:extLst>
          </p:cNvPr>
          <p:cNvSpPr txBox="1"/>
          <p:nvPr/>
        </p:nvSpPr>
        <p:spPr>
          <a:xfrm>
            <a:off x="9973524" y="5518637"/>
            <a:ext cx="108579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Cytotoxic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 Cell</a:t>
            </a:r>
          </a:p>
        </p:txBody>
      </p:sp>
      <p:sp>
        <p:nvSpPr>
          <p:cNvPr id="19" name="TextBox 18">
            <a:extLst>
              <a:ext uri="{FF2B5EF4-FFF2-40B4-BE49-F238E27FC236}">
                <a16:creationId xmlns:a16="http://schemas.microsoft.com/office/drawing/2014/main" id="{B690E676-8718-D94B-BF2F-3E109206CD7F}"/>
              </a:ext>
            </a:extLst>
          </p:cNvPr>
          <p:cNvSpPr txBox="1"/>
          <p:nvPr/>
        </p:nvSpPr>
        <p:spPr>
          <a:xfrm>
            <a:off x="11239145" y="4705647"/>
            <a:ext cx="108579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Virus- Infected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Cell</a:t>
            </a:r>
          </a:p>
        </p:txBody>
      </p:sp>
      <p:sp>
        <p:nvSpPr>
          <p:cNvPr id="22" name="TextBox 21">
            <a:extLst>
              <a:ext uri="{FF2B5EF4-FFF2-40B4-BE49-F238E27FC236}">
                <a16:creationId xmlns:a16="http://schemas.microsoft.com/office/drawing/2014/main" id="{C97E68E9-3F7F-F84C-8D6C-27747E468E34}"/>
              </a:ext>
            </a:extLst>
          </p:cNvPr>
          <p:cNvSpPr txBox="1"/>
          <p:nvPr/>
        </p:nvSpPr>
        <p:spPr>
          <a:xfrm>
            <a:off x="10887127" y="5727960"/>
            <a:ext cx="12937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Antibodies</a:t>
            </a:r>
          </a:p>
        </p:txBody>
      </p:sp>
      <p:sp>
        <p:nvSpPr>
          <p:cNvPr id="23" name="TextBox 22">
            <a:extLst>
              <a:ext uri="{FF2B5EF4-FFF2-40B4-BE49-F238E27FC236}">
                <a16:creationId xmlns:a16="http://schemas.microsoft.com/office/drawing/2014/main" id="{24908F4F-BBCB-6A48-8CF4-DD2F2E6AA811}"/>
              </a:ext>
            </a:extLst>
          </p:cNvPr>
          <p:cNvSpPr txBox="1"/>
          <p:nvPr/>
        </p:nvSpPr>
        <p:spPr>
          <a:xfrm>
            <a:off x="9934413" y="6417630"/>
            <a:ext cx="108579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 Cell</a:t>
            </a:r>
          </a:p>
        </p:txBody>
      </p:sp>
      <p:sp>
        <p:nvSpPr>
          <p:cNvPr id="24" name="TextBox 23">
            <a:extLst>
              <a:ext uri="{FF2B5EF4-FFF2-40B4-BE49-F238E27FC236}">
                <a16:creationId xmlns:a16="http://schemas.microsoft.com/office/drawing/2014/main" id="{B6A86745-CB8D-4F45-9B64-A85161A01DAF}"/>
              </a:ext>
            </a:extLst>
          </p:cNvPr>
          <p:cNvSpPr txBox="1"/>
          <p:nvPr/>
        </p:nvSpPr>
        <p:spPr>
          <a:xfrm>
            <a:off x="21455" y="6417234"/>
            <a:ext cx="903523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https://www.washingtonpost.com/health/2020/12/15/moderna-vaccine-found-safe-effective/</a:t>
            </a:r>
            <a:endParaRPr kumimoji="0" lang="en-US" sz="1800" b="0" i="0" u="none"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268838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FE4285-E8E1-6748-9F93-8A73A8C46AA0}"/>
              </a:ext>
            </a:extLst>
          </p:cNvPr>
          <p:cNvSpPr>
            <a:spLocks noGrp="1"/>
          </p:cNvSpPr>
          <p:nvPr>
            <p:ph type="title"/>
          </p:nvPr>
        </p:nvSpPr>
        <p:spPr>
          <a:xfrm>
            <a:off x="826477" y="0"/>
            <a:ext cx="10515600" cy="1325563"/>
          </a:xfrm>
        </p:spPr>
        <p:txBody>
          <a:bodyPr>
            <a:normAutofit/>
          </a:bodyPr>
          <a:lstStyle/>
          <a:p>
            <a:pPr algn="ctr"/>
            <a:r>
              <a:rPr lang="en-US" b="1" dirty="0"/>
              <a:t>How does an mRNA vaccine work?</a:t>
            </a:r>
            <a:endParaRPr lang="en-US" dirty="0"/>
          </a:p>
        </p:txBody>
      </p:sp>
      <p:sp>
        <p:nvSpPr>
          <p:cNvPr id="6" name="Subtitle 5">
            <a:extLst>
              <a:ext uri="{FF2B5EF4-FFF2-40B4-BE49-F238E27FC236}">
                <a16:creationId xmlns:a16="http://schemas.microsoft.com/office/drawing/2014/main" id="{82264783-A28C-5044-BEBB-819D93981CC2}"/>
              </a:ext>
            </a:extLst>
          </p:cNvPr>
          <p:cNvSpPr>
            <a:spLocks noGrp="1"/>
          </p:cNvSpPr>
          <p:nvPr>
            <p:ph idx="1"/>
          </p:nvPr>
        </p:nvSpPr>
        <p:spPr>
          <a:xfrm>
            <a:off x="691662" y="1137138"/>
            <a:ext cx="5767753" cy="4829908"/>
          </a:xfrm>
        </p:spPr>
        <p:txBody>
          <a:bodyPr>
            <a:normAutofit fontScale="70000" lnSpcReduction="20000"/>
          </a:bodyPr>
          <a:lstStyle/>
          <a:p>
            <a:r>
              <a:rPr lang="en-US" dirty="0"/>
              <a:t>Summary: mRNA vaccines use our cells to make copies of the virus spike protein. </a:t>
            </a:r>
          </a:p>
          <a:p>
            <a:pPr marL="0" indent="0">
              <a:buNone/>
            </a:pPr>
            <a:endParaRPr lang="en-US" dirty="0"/>
          </a:p>
          <a:p>
            <a:r>
              <a:rPr lang="en-US" dirty="0"/>
              <a:t>mRNA vaccines use our cell parts and processes to read manufactured mRNA and produce a piece of the virus (the spike protein) that can be recognized by the immune system as a threat that must be eliminated</a:t>
            </a:r>
          </a:p>
          <a:p>
            <a:endParaRPr lang="en-US" dirty="0"/>
          </a:p>
        </p:txBody>
      </p:sp>
      <p:sp>
        <p:nvSpPr>
          <p:cNvPr id="9" name="TextBox 8">
            <a:extLst>
              <a:ext uri="{FF2B5EF4-FFF2-40B4-BE49-F238E27FC236}">
                <a16:creationId xmlns:a16="http://schemas.microsoft.com/office/drawing/2014/main" id="{8E8D8D0E-8AEB-B846-9129-5D2E4EE99F18}"/>
              </a:ext>
            </a:extLst>
          </p:cNvPr>
          <p:cNvSpPr txBox="1"/>
          <p:nvPr/>
        </p:nvSpPr>
        <p:spPr>
          <a:xfrm>
            <a:off x="1254369" y="6102959"/>
            <a:ext cx="99528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https://</a:t>
            </a:r>
            <a:r>
              <a:rPr kumimoji="0" lang="en-US" sz="1800" b="0" i="0" u="none" strike="noStrike" kern="1200" cap="none" spc="0" normalizeH="0" baseline="0" noProof="0" dirty="0" err="1">
                <a:ln>
                  <a:noFill/>
                </a:ln>
                <a:effectLst/>
                <a:uLnTx/>
                <a:uFillTx/>
                <a:latin typeface="Calibri" panose="020F0502020204030204"/>
                <a:ea typeface="+mn-ea"/>
                <a:cs typeface="+mn-cs"/>
              </a:rPr>
              <a:t>www.cdc.gov</a:t>
            </a:r>
            <a:r>
              <a:rPr kumimoji="0" lang="en-US" sz="1800" b="0" i="0" u="none" strike="noStrike" kern="1200" cap="none" spc="0" normalizeH="0" baseline="0" noProof="0" dirty="0">
                <a:ln>
                  <a:noFill/>
                </a:ln>
                <a:effectLst/>
                <a:uLnTx/>
                <a:uFillTx/>
                <a:latin typeface="Calibri" panose="020F0502020204030204"/>
                <a:ea typeface="+mn-ea"/>
                <a:cs typeface="+mn-cs"/>
              </a:rPr>
              <a:t>/coronavirus/2019-ncov/vaccines/different-vaccines/</a:t>
            </a:r>
            <a:r>
              <a:rPr kumimoji="0" lang="en-US" sz="1800" b="0" i="0" u="none" strike="noStrike" kern="1200" cap="none" spc="0" normalizeH="0" baseline="0" noProof="0" dirty="0" err="1">
                <a:ln>
                  <a:noFill/>
                </a:ln>
                <a:effectLst/>
                <a:uLnTx/>
                <a:uFillTx/>
                <a:latin typeface="Calibri" panose="020F0502020204030204"/>
                <a:ea typeface="+mn-ea"/>
                <a:cs typeface="+mn-cs"/>
              </a:rPr>
              <a:t>mrna.html</a:t>
            </a:r>
            <a:r>
              <a:rPr kumimoji="0" lang="en-US" sz="1800" b="0" i="0" u="none" strike="noStrike" kern="1200" cap="none" spc="0" normalizeH="0" baseline="0" noProof="0" dirty="0">
                <a:ln>
                  <a:noFill/>
                </a:ln>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https://</a:t>
            </a:r>
            <a:r>
              <a:rPr kumimoji="0" lang="en-US" sz="1800" b="0" i="0" u="none" strike="noStrike" kern="1200" cap="none" spc="0" normalizeH="0" baseline="0" noProof="0" dirty="0" err="1">
                <a:ln>
                  <a:noFill/>
                </a:ln>
                <a:effectLst/>
                <a:uLnTx/>
                <a:uFillTx/>
                <a:latin typeface="Calibri" panose="020F0502020204030204"/>
                <a:ea typeface="+mn-ea"/>
                <a:cs typeface="+mn-cs"/>
              </a:rPr>
              <a:t>en.wikipedia.org</a:t>
            </a:r>
            <a:r>
              <a:rPr kumimoji="0" lang="en-US" sz="1800" b="0" i="0" u="none" strike="noStrike" kern="1200" cap="none" spc="0" normalizeH="0" baseline="0" noProof="0" dirty="0">
                <a:ln>
                  <a:noFill/>
                </a:ln>
                <a:effectLst/>
                <a:uLnTx/>
                <a:uFillTx/>
                <a:latin typeface="Calibri" panose="020F0502020204030204"/>
                <a:ea typeface="+mn-ea"/>
                <a:cs typeface="+mn-cs"/>
              </a:rPr>
              <a:t>/wiki/</a:t>
            </a:r>
            <a:r>
              <a:rPr kumimoji="0" lang="en-US" sz="1800" b="0" i="0" u="none" strike="noStrike" kern="1200" cap="none" spc="0" normalizeH="0" baseline="0" noProof="0" dirty="0" err="1">
                <a:ln>
                  <a:noFill/>
                </a:ln>
                <a:effectLst/>
                <a:uLnTx/>
                <a:uFillTx/>
                <a:latin typeface="Calibri" panose="020F0502020204030204"/>
                <a:ea typeface="+mn-ea"/>
                <a:cs typeface="+mn-cs"/>
              </a:rPr>
              <a:t>Central_dogma_of_molecular_biology</a:t>
            </a:r>
            <a:endParaRPr kumimoji="0" lang="en-US" sz="1800" b="0" i="0" u="none" strike="noStrike" kern="1200" cap="none" spc="0" normalizeH="0" baseline="0" noProof="0" dirty="0">
              <a:ln>
                <a:noFill/>
              </a:ln>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FB5038D-2D79-9742-A6A6-76E7C92AE171}"/>
              </a:ext>
            </a:extLst>
          </p:cNvPr>
          <p:cNvSpPr txBox="1"/>
          <p:nvPr/>
        </p:nvSpPr>
        <p:spPr>
          <a:xfrm>
            <a:off x="6897687" y="1919410"/>
            <a:ext cx="4813667" cy="2308324"/>
          </a:xfrm>
          <a:prstGeom prst="rect">
            <a:avLst/>
          </a:prstGeom>
          <a:solidFill>
            <a:schemeClr val="accent4"/>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Myth:  The COVID-19 vaccine will alter your DNA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Fact: No it won’t.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It doesn’t touch our DNA at all. The mRNA vaccine doesn’t deal with our DNA at all.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manufactured mRNA can no longer survive after the ribosome reads it. </a:t>
            </a:r>
          </a:p>
        </p:txBody>
      </p:sp>
    </p:spTree>
    <p:extLst>
      <p:ext uri="{BB962C8B-B14F-4D97-AF65-F5344CB8AC3E}">
        <p14:creationId xmlns:p14="http://schemas.microsoft.com/office/powerpoint/2010/main" val="2081606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EBE6C-7672-B14F-8697-A3026FEE94CE}"/>
              </a:ext>
            </a:extLst>
          </p:cNvPr>
          <p:cNvSpPr>
            <a:spLocks noGrp="1"/>
          </p:cNvSpPr>
          <p:nvPr>
            <p:ph type="title"/>
          </p:nvPr>
        </p:nvSpPr>
        <p:spPr>
          <a:xfrm>
            <a:off x="609600" y="160336"/>
            <a:ext cx="10972800" cy="1143000"/>
          </a:xfrm>
        </p:spPr>
        <p:txBody>
          <a:bodyPr>
            <a:normAutofit fontScale="90000"/>
          </a:bodyPr>
          <a:lstStyle/>
          <a:p>
            <a:r>
              <a:rPr lang="en-US" b="1" dirty="0"/>
              <a:t>How Many COVID-19 mRNA Vaccine Adverse Events Have Been Reported?</a:t>
            </a:r>
          </a:p>
        </p:txBody>
      </p:sp>
      <p:sp>
        <p:nvSpPr>
          <p:cNvPr id="3" name="Content Placeholder 2">
            <a:extLst>
              <a:ext uri="{FF2B5EF4-FFF2-40B4-BE49-F238E27FC236}">
                <a16:creationId xmlns:a16="http://schemas.microsoft.com/office/drawing/2014/main" id="{1AB36EBB-0E77-D54E-B497-73C8187ADEBF}"/>
              </a:ext>
            </a:extLst>
          </p:cNvPr>
          <p:cNvSpPr>
            <a:spLocks noGrp="1"/>
          </p:cNvSpPr>
          <p:nvPr>
            <p:ph idx="1"/>
          </p:nvPr>
        </p:nvSpPr>
        <p:spPr>
          <a:xfrm>
            <a:off x="609600" y="2109102"/>
            <a:ext cx="10972800" cy="4525963"/>
          </a:xfrm>
        </p:spPr>
        <p:txBody>
          <a:bodyPr>
            <a:normAutofit fontScale="70000" lnSpcReduction="20000"/>
          </a:bodyPr>
          <a:lstStyle/>
          <a:p>
            <a:pPr>
              <a:lnSpc>
                <a:spcPct val="120000"/>
              </a:lnSpc>
            </a:pPr>
            <a:r>
              <a:rPr lang="en-US" dirty="0"/>
              <a:t>According to Pfizer’s report to the FDA, 0.6% of all participant who received the vaccine had a severe adverse event. 0.5% of all placebo participant had a severe adverse event.  </a:t>
            </a:r>
          </a:p>
          <a:p>
            <a:pPr marL="0" indent="0">
              <a:lnSpc>
                <a:spcPct val="120000"/>
              </a:lnSpc>
              <a:buNone/>
            </a:pPr>
            <a:endParaRPr lang="en-US" dirty="0"/>
          </a:p>
          <a:p>
            <a:pPr>
              <a:lnSpc>
                <a:spcPct val="120000"/>
              </a:lnSpc>
            </a:pPr>
            <a:r>
              <a:rPr lang="en-US" dirty="0"/>
              <a:t>Of all the 43,448 participants that have been enrolled in the Pfizer Phase 2/3 trials, the severe adverse events identified were</a:t>
            </a:r>
          </a:p>
          <a:p>
            <a:pPr lvl="1">
              <a:lnSpc>
                <a:spcPct val="120000"/>
              </a:lnSpc>
            </a:pPr>
            <a:r>
              <a:rPr lang="en-US" dirty="0"/>
              <a:t>Bell’s palsy (4 cases in vaccine group, none in placebo group)</a:t>
            </a:r>
          </a:p>
          <a:p>
            <a:pPr lvl="1">
              <a:lnSpc>
                <a:spcPct val="120000"/>
              </a:lnSpc>
            </a:pPr>
            <a:r>
              <a:rPr lang="en-US" dirty="0"/>
              <a:t>Appendicitis (8 in vaccine group [0.04%], 4 in placebo group [0.02%])</a:t>
            </a:r>
          </a:p>
          <a:p>
            <a:pPr lvl="1">
              <a:lnSpc>
                <a:spcPct val="120000"/>
              </a:lnSpc>
            </a:pPr>
            <a:r>
              <a:rPr lang="en-US" dirty="0"/>
              <a:t>Acute myocardial infarction- 0.02% in vaccine group, none in placebo)</a:t>
            </a:r>
          </a:p>
          <a:p>
            <a:pPr lvl="1">
              <a:lnSpc>
                <a:spcPct val="120000"/>
              </a:lnSpc>
            </a:pPr>
            <a:r>
              <a:rPr lang="en-US" dirty="0"/>
              <a:t>Cerebrovascular accident (stroke)- 0.02% in vaccine group, none in placebo</a:t>
            </a:r>
          </a:p>
          <a:p>
            <a:pPr lvl="1">
              <a:lnSpc>
                <a:spcPct val="120000"/>
              </a:lnSpc>
            </a:pPr>
            <a:r>
              <a:rPr lang="en-US" dirty="0"/>
              <a:t>Hypersensitivity-related adverse event likely associated with allergic reaction (137 in vaccine group [0.63%], 111 in placebo group [0.51%])</a:t>
            </a:r>
          </a:p>
          <a:p>
            <a:pPr lvl="1">
              <a:lnSpc>
                <a:spcPct val="120000"/>
              </a:lnSpc>
            </a:pPr>
            <a:endParaRPr lang="en-US" dirty="0"/>
          </a:p>
          <a:p>
            <a:pPr>
              <a:lnSpc>
                <a:spcPct val="120000"/>
              </a:lnSpc>
            </a:pPr>
            <a:endParaRPr lang="en-US" dirty="0"/>
          </a:p>
          <a:p>
            <a:pPr>
              <a:lnSpc>
                <a:spcPct val="120000"/>
              </a:lnSpc>
            </a:pPr>
            <a:endParaRPr lang="en-US" dirty="0"/>
          </a:p>
        </p:txBody>
      </p:sp>
      <p:sp>
        <p:nvSpPr>
          <p:cNvPr id="4" name="TextBox 3">
            <a:extLst>
              <a:ext uri="{FF2B5EF4-FFF2-40B4-BE49-F238E27FC236}">
                <a16:creationId xmlns:a16="http://schemas.microsoft.com/office/drawing/2014/main" id="{0A12C9CE-8AFD-E74D-B3B4-0DCDFB73DE4C}"/>
              </a:ext>
            </a:extLst>
          </p:cNvPr>
          <p:cNvSpPr txBox="1"/>
          <p:nvPr/>
        </p:nvSpPr>
        <p:spPr>
          <a:xfrm>
            <a:off x="1031631" y="5988734"/>
            <a:ext cx="89095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https://</a:t>
            </a:r>
            <a:r>
              <a:rPr kumimoji="0" lang="en-US" sz="1800" b="0" i="0" u="none" strike="noStrike" kern="1200" cap="none" spc="0" normalizeH="0" baseline="0" noProof="0" dirty="0" err="1">
                <a:ln>
                  <a:noFill/>
                </a:ln>
                <a:effectLst/>
                <a:uLnTx/>
                <a:uFillTx/>
                <a:latin typeface="Calibri" panose="020F0502020204030204"/>
                <a:ea typeface="+mn-ea"/>
                <a:cs typeface="+mn-cs"/>
              </a:rPr>
              <a:t>www.fda.gov</a:t>
            </a:r>
            <a:r>
              <a:rPr kumimoji="0" lang="en-US" sz="1800" b="0" i="0" u="none" strike="noStrike" kern="1200" cap="none" spc="0" normalizeH="0" baseline="0" noProof="0" dirty="0">
                <a:ln>
                  <a:noFill/>
                </a:ln>
                <a:effectLst/>
                <a:uLnTx/>
                <a:uFillTx/>
                <a:latin typeface="Calibri" panose="020F0502020204030204"/>
                <a:ea typeface="+mn-ea"/>
                <a:cs typeface="+mn-cs"/>
              </a:rPr>
              <a:t>/media/144245/download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https://</a:t>
            </a:r>
            <a:r>
              <a:rPr kumimoji="0" lang="en-US" sz="1800" b="0" i="0" u="none" strike="noStrike" kern="1200" cap="none" spc="0" normalizeH="0" baseline="0" noProof="0" dirty="0" err="1">
                <a:ln>
                  <a:noFill/>
                </a:ln>
                <a:effectLst/>
                <a:uLnTx/>
                <a:uFillTx/>
                <a:latin typeface="Calibri" panose="020F0502020204030204"/>
                <a:ea typeface="+mn-ea"/>
                <a:cs typeface="+mn-cs"/>
              </a:rPr>
              <a:t>www.clinicaltrials.gov</a:t>
            </a:r>
            <a:r>
              <a:rPr kumimoji="0" lang="en-US" sz="1800" b="0" i="0" u="none" strike="noStrike" kern="1200" cap="none" spc="0" normalizeH="0" baseline="0" noProof="0" dirty="0">
                <a:ln>
                  <a:noFill/>
                </a:ln>
                <a:effectLst/>
                <a:uLnTx/>
                <a:uFillTx/>
                <a:latin typeface="Calibri" panose="020F0502020204030204"/>
                <a:ea typeface="+mn-ea"/>
                <a:cs typeface="+mn-cs"/>
              </a:rPr>
              <a:t>/ct2/show/NCT04368728?term=BNT162b2&amp;draw=2&amp;rank=4</a:t>
            </a:r>
          </a:p>
        </p:txBody>
      </p:sp>
    </p:spTree>
    <p:extLst>
      <p:ext uri="{BB962C8B-B14F-4D97-AF65-F5344CB8AC3E}">
        <p14:creationId xmlns:p14="http://schemas.microsoft.com/office/powerpoint/2010/main" val="2066291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C12FC-A2DB-5F40-808D-50E56B010AEC}"/>
              </a:ext>
            </a:extLst>
          </p:cNvPr>
          <p:cNvSpPr>
            <a:spLocks noGrp="1"/>
          </p:cNvSpPr>
          <p:nvPr>
            <p:ph type="title"/>
          </p:nvPr>
        </p:nvSpPr>
        <p:spPr/>
        <p:txBody>
          <a:bodyPr/>
          <a:lstStyle/>
          <a:p>
            <a:r>
              <a:rPr lang="en-US" dirty="0"/>
              <a:t>Side Effects Update</a:t>
            </a:r>
          </a:p>
        </p:txBody>
      </p:sp>
      <p:sp>
        <p:nvSpPr>
          <p:cNvPr id="3" name="Content Placeholder 2">
            <a:extLst>
              <a:ext uri="{FF2B5EF4-FFF2-40B4-BE49-F238E27FC236}">
                <a16:creationId xmlns:a16="http://schemas.microsoft.com/office/drawing/2014/main" id="{F65D8AAF-C251-B64D-A63A-6E2337AB1810}"/>
              </a:ext>
            </a:extLst>
          </p:cNvPr>
          <p:cNvSpPr>
            <a:spLocks noGrp="1"/>
          </p:cNvSpPr>
          <p:nvPr>
            <p:ph idx="1"/>
          </p:nvPr>
        </p:nvSpPr>
        <p:spPr/>
        <p:txBody>
          <a:bodyPr anchor="t">
            <a:normAutofit fontScale="92500" lnSpcReduction="20000"/>
          </a:bodyPr>
          <a:lstStyle/>
          <a:p>
            <a:pPr>
              <a:lnSpc>
                <a:spcPct val="100000"/>
              </a:lnSpc>
            </a:pPr>
            <a:r>
              <a:rPr lang="en-US" dirty="0"/>
              <a:t>According to the US Vaccine Adverse Event Reporting System, ~372 out of 1 million doses of mRNA vaccine lead to non-serious reaction report (v-safe/ VAERS)</a:t>
            </a:r>
          </a:p>
          <a:p>
            <a:pPr>
              <a:lnSpc>
                <a:spcPct val="100000"/>
              </a:lnSpc>
            </a:pPr>
            <a:endParaRPr lang="en-US" dirty="0"/>
          </a:p>
          <a:p>
            <a:pPr>
              <a:lnSpc>
                <a:spcPct val="100000"/>
              </a:lnSpc>
            </a:pPr>
            <a:r>
              <a:rPr lang="en-US" dirty="0"/>
              <a:t>Pfizer- Approximately 3 anaphylactic reactions per one million</a:t>
            </a:r>
          </a:p>
          <a:p>
            <a:pPr>
              <a:lnSpc>
                <a:spcPct val="100000"/>
              </a:lnSpc>
            </a:pPr>
            <a:r>
              <a:rPr lang="en-US" dirty="0" err="1"/>
              <a:t>Moderna</a:t>
            </a:r>
            <a:r>
              <a:rPr lang="en-US" dirty="0"/>
              <a:t>- Approximately 5 anaphylactic reactions per one million</a:t>
            </a:r>
          </a:p>
          <a:p>
            <a:pPr>
              <a:lnSpc>
                <a:spcPct val="100000"/>
              </a:lnSpc>
            </a:pPr>
            <a:endParaRPr lang="en-US" dirty="0"/>
          </a:p>
          <a:p>
            <a:pPr>
              <a:lnSpc>
                <a:spcPct val="100000"/>
              </a:lnSpc>
            </a:pPr>
            <a:endParaRPr lang="en-US" dirty="0"/>
          </a:p>
          <a:p>
            <a:pPr>
              <a:lnSpc>
                <a:spcPct val="100000"/>
              </a:lnSpc>
            </a:pPr>
            <a:endParaRPr lang="en-US" dirty="0"/>
          </a:p>
          <a:p>
            <a:pPr>
              <a:lnSpc>
                <a:spcPct val="100000"/>
              </a:lnSpc>
            </a:pPr>
            <a:r>
              <a:rPr lang="en-US" dirty="0"/>
              <a:t>https://</a:t>
            </a:r>
            <a:r>
              <a:rPr lang="en-US" dirty="0" err="1"/>
              <a:t>www.nature.com</a:t>
            </a:r>
            <a:r>
              <a:rPr lang="en-US" dirty="0"/>
              <a:t>/articles/d41586-021-00290-x</a:t>
            </a:r>
          </a:p>
        </p:txBody>
      </p:sp>
    </p:spTree>
    <p:extLst>
      <p:ext uri="{BB962C8B-B14F-4D97-AF65-F5344CB8AC3E}">
        <p14:creationId xmlns:p14="http://schemas.microsoft.com/office/powerpoint/2010/main" val="2701721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357B6-9F69-E649-96C1-E6675FA79763}"/>
              </a:ext>
            </a:extLst>
          </p:cNvPr>
          <p:cNvSpPr>
            <a:spLocks noGrp="1"/>
          </p:cNvSpPr>
          <p:nvPr>
            <p:ph type="title"/>
          </p:nvPr>
        </p:nvSpPr>
        <p:spPr>
          <a:xfrm>
            <a:off x="609600" y="160336"/>
            <a:ext cx="10972800" cy="1143000"/>
          </a:xfrm>
        </p:spPr>
        <p:txBody>
          <a:bodyPr>
            <a:normAutofit fontScale="90000"/>
          </a:bodyPr>
          <a:lstStyle/>
          <a:p>
            <a:r>
              <a:rPr lang="en-US" b="1" dirty="0"/>
              <a:t>Have mRNA vaccines been found unsafe in the past?</a:t>
            </a:r>
          </a:p>
        </p:txBody>
      </p:sp>
      <p:sp>
        <p:nvSpPr>
          <p:cNvPr id="3" name="Content Placeholder 2">
            <a:extLst>
              <a:ext uri="{FF2B5EF4-FFF2-40B4-BE49-F238E27FC236}">
                <a16:creationId xmlns:a16="http://schemas.microsoft.com/office/drawing/2014/main" id="{5DC347E1-024C-5242-912F-19B29EAC169B}"/>
              </a:ext>
            </a:extLst>
          </p:cNvPr>
          <p:cNvSpPr>
            <a:spLocks noGrp="1"/>
          </p:cNvSpPr>
          <p:nvPr>
            <p:ph idx="1"/>
          </p:nvPr>
        </p:nvSpPr>
        <p:spPr/>
        <p:txBody>
          <a:bodyPr anchor="t">
            <a:normAutofit fontScale="77500" lnSpcReduction="20000"/>
          </a:bodyPr>
          <a:lstStyle/>
          <a:p>
            <a:pPr>
              <a:lnSpc>
                <a:spcPct val="120000"/>
              </a:lnSpc>
            </a:pPr>
            <a:r>
              <a:rPr lang="en-US" dirty="0"/>
              <a:t>mRNA vaccines were first established in 1989—Plenty of time to have and document adverse events</a:t>
            </a:r>
          </a:p>
          <a:p>
            <a:pPr>
              <a:lnSpc>
                <a:spcPct val="120000"/>
              </a:lnSpc>
            </a:pPr>
            <a:endParaRPr lang="en-US" dirty="0"/>
          </a:p>
          <a:p>
            <a:pPr>
              <a:lnSpc>
                <a:spcPct val="120000"/>
              </a:lnSpc>
            </a:pPr>
            <a:r>
              <a:rPr lang="en-US" dirty="0"/>
              <a:t>Causes of adverse events, including death, have generally been due to harmful immune responses and the downstream physiological responses that occur when those immune responses take place</a:t>
            </a:r>
          </a:p>
          <a:p>
            <a:pPr>
              <a:lnSpc>
                <a:spcPct val="120000"/>
              </a:lnSpc>
            </a:pPr>
            <a:endParaRPr lang="en-US" dirty="0"/>
          </a:p>
          <a:p>
            <a:pPr>
              <a:lnSpc>
                <a:spcPct val="120000"/>
              </a:lnSpc>
            </a:pPr>
            <a:r>
              <a:rPr lang="en-US" dirty="0"/>
              <a:t>Adverse event possibly are likely to be due to the proteins produced from the mRNA, the material that holds the mRNA before cell entry, or the ingredients in the vaccine that preserve the mRNA (</a:t>
            </a:r>
            <a:r>
              <a:rPr lang="en-US" dirty="0" err="1"/>
              <a:t>polyethelyne</a:t>
            </a:r>
            <a:r>
              <a:rPr lang="en-US" dirty="0"/>
              <a:t> glycol, PEG)</a:t>
            </a:r>
          </a:p>
          <a:p>
            <a:pPr>
              <a:lnSpc>
                <a:spcPct val="120000"/>
              </a:lnSpc>
            </a:pPr>
            <a:endParaRPr lang="en-US" dirty="0"/>
          </a:p>
          <a:p>
            <a:pPr>
              <a:lnSpc>
                <a:spcPct val="120000"/>
              </a:lnSpc>
            </a:pPr>
            <a:endParaRPr lang="en-US" dirty="0"/>
          </a:p>
          <a:p>
            <a:pPr>
              <a:lnSpc>
                <a:spcPct val="120000"/>
              </a:lnSpc>
            </a:pPr>
            <a:endParaRPr lang="en-US" dirty="0"/>
          </a:p>
          <a:p>
            <a:pPr marL="457200" lvl="1" indent="0">
              <a:lnSpc>
                <a:spcPct val="120000"/>
              </a:lnSpc>
              <a:buNone/>
            </a:pPr>
            <a:endParaRPr lang="en-US" dirty="0"/>
          </a:p>
          <a:p>
            <a:pPr lvl="1">
              <a:lnSpc>
                <a:spcPct val="120000"/>
              </a:lnSpc>
            </a:pPr>
            <a:endParaRPr lang="en-US" dirty="0"/>
          </a:p>
        </p:txBody>
      </p:sp>
      <p:sp>
        <p:nvSpPr>
          <p:cNvPr id="4" name="TextBox 3">
            <a:extLst>
              <a:ext uri="{FF2B5EF4-FFF2-40B4-BE49-F238E27FC236}">
                <a16:creationId xmlns:a16="http://schemas.microsoft.com/office/drawing/2014/main" id="{94853CE5-2915-3E4D-A83E-0D67019854C8}"/>
              </a:ext>
            </a:extLst>
          </p:cNvPr>
          <p:cNvSpPr txBox="1"/>
          <p:nvPr/>
        </p:nvSpPr>
        <p:spPr>
          <a:xfrm>
            <a:off x="1254369" y="5934670"/>
            <a:ext cx="696350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https://www.nature.com/articles/s41579-020-00462-y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https://www.ncbi.nlm.nih.gov/pmc/articles/PMC3597572/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3194070"/>
      </p:ext>
    </p:extLst>
  </p:cSld>
  <p:clrMapOvr>
    <a:masterClrMapping/>
  </p:clrMapOvr>
</p:sld>
</file>

<file path=ppt/theme/theme1.xml><?xml version="1.0" encoding="utf-8"?>
<a:theme xmlns:a="http://schemas.openxmlformats.org/drawingml/2006/main" name="Theme1">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9778A636-8F33-4840-B792-0CCD36B35F8C}" vid="{B5D5F68B-27A8-A84F-8DFE-9994E4FEA4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3952</TotalTime>
  <Words>2870</Words>
  <Application>Microsoft Macintosh PowerPoint</Application>
  <PresentationFormat>Widescreen</PresentationFormat>
  <Paragraphs>294</Paragraphs>
  <Slides>30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Corbel</vt:lpstr>
      <vt:lpstr>Theme1</vt:lpstr>
      <vt:lpstr>COVID-19 Vaccines, Variants... Oh My!</vt:lpstr>
      <vt:lpstr>What is an mRNA vaccine?</vt:lpstr>
      <vt:lpstr>How Does an mRNA Vaccine Work? </vt:lpstr>
      <vt:lpstr>How does an mRNA  Vaccine Work?</vt:lpstr>
      <vt:lpstr>How does an mRNA  Vaccine Work?</vt:lpstr>
      <vt:lpstr>How does an mRNA vaccine work?</vt:lpstr>
      <vt:lpstr>How Many COVID-19 mRNA Vaccine Adverse Events Have Been Reported?</vt:lpstr>
      <vt:lpstr>Side Effects Update</vt:lpstr>
      <vt:lpstr>Have mRNA vaccines been found unsafe in the past?</vt:lpstr>
      <vt:lpstr>Why have there been severe allergic reactions to the mRNA vaccines?</vt:lpstr>
      <vt:lpstr>How Many mRNA Vaccines are Currently Available in the United States?</vt:lpstr>
      <vt:lpstr>Topic Area: The mRNA vaccines were produced so quickly. Can they be trusted?</vt:lpstr>
      <vt:lpstr>The mRNA vaccines were produced so quickly. Can they be trusted?</vt:lpstr>
      <vt:lpstr>The mRNA vaccines were produced so quickly. Can they be trusted?</vt:lpstr>
      <vt:lpstr>The mRNA vaccines were produced so quickly. Can they be trusted?</vt:lpstr>
      <vt:lpstr>The mRNA vaccines were produced so quickly. Can they be trusted?</vt:lpstr>
      <vt:lpstr>Why should I trust this one after an extremely short development period? </vt:lpstr>
      <vt:lpstr>Are there other pharmas working on a more effective, safer vaccine?</vt:lpstr>
      <vt:lpstr>How Does the Johnson &amp; Johnson  Vaccine Work? </vt:lpstr>
      <vt:lpstr>Johnson and Johnson Vaccine</vt:lpstr>
      <vt:lpstr>How does the Johnson &amp; Johnson Vaccine Work?</vt:lpstr>
      <vt:lpstr>How does the Johnson &amp; Johnson Vaccine Work?</vt:lpstr>
      <vt:lpstr>How does the J&amp;J Vaccine Work?</vt:lpstr>
      <vt:lpstr>A Sneak Peek into the B 1.1.7 Variant (strain)</vt:lpstr>
      <vt:lpstr>B1.1.7 is Just One Variant</vt:lpstr>
      <vt:lpstr>PowerPoint Presentation</vt:lpstr>
      <vt:lpstr>Talking About the Vaccines</vt:lpstr>
      <vt:lpstr>Consider Sharing Knowledge and Stories</vt:lpstr>
      <vt:lpstr>Thank You!</vt:lpstr>
      <vt:lpstr>Follow-Up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Vaccines, Variants... Oh My!</dc:title>
  <dc:creator>Elizabeth Prom-Wormley</dc:creator>
  <cp:lastModifiedBy>Elizabeth Prom-Wormley</cp:lastModifiedBy>
  <cp:revision>15</cp:revision>
  <dcterms:created xsi:type="dcterms:W3CDTF">2021-03-23T18:26:36Z</dcterms:created>
  <dcterms:modified xsi:type="dcterms:W3CDTF">2021-03-26T12:18:54Z</dcterms:modified>
</cp:coreProperties>
</file>